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576" r:id="rId2"/>
    <p:sldId id="578" r:id="rId3"/>
    <p:sldId id="389" r:id="rId4"/>
    <p:sldId id="582" r:id="rId5"/>
    <p:sldId id="577" r:id="rId6"/>
    <p:sldId id="579" r:id="rId7"/>
    <p:sldId id="583" r:id="rId8"/>
    <p:sldId id="588" r:id="rId9"/>
    <p:sldId id="589" r:id="rId10"/>
    <p:sldId id="590" r:id="rId11"/>
    <p:sldId id="581" r:id="rId12"/>
    <p:sldId id="584" r:id="rId13"/>
    <p:sldId id="585" r:id="rId14"/>
    <p:sldId id="587" r:id="rId15"/>
    <p:sldId id="591" r:id="rId16"/>
    <p:sldId id="586" r:id="rId17"/>
    <p:sldId id="386" r:id="rId18"/>
    <p:sldId id="5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26T12:10:34.586"/>
    </inkml:context>
    <inkml:brush xml:id="br0">
      <inkml:brushProperty name="width" value="0.025" units="cm"/>
      <inkml:brushProperty name="height" value="0.025" units="cm"/>
    </inkml:brush>
  </inkml:definitions>
  <inkml:trace contextRef="#ctx0" brushRef="#br0">7430 8098 6656,'-23'3'2528,"23"-6"-1344,5 3-2080,-5 0 64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241E7-7730-B74B-9837-A24E5D7DAF07}" type="datetimeFigureOut">
              <a:rPr lang="en-GB" smtClean="0"/>
              <a:t>21/04/2021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997B1-13BE-9642-B15E-381AAFEE1961}" type="slidenum">
              <a:rPr lang="en-GB" smtClean="0"/>
              <a:t>‹#›</a:t>
            </a:fld>
            <a:endParaRPr lang="en-GB"/>
          </a:p>
        </p:txBody>
      </p:sp>
    </p:spTree>
    <p:extLst>
      <p:ext uri="{BB962C8B-B14F-4D97-AF65-F5344CB8AC3E}">
        <p14:creationId xmlns:p14="http://schemas.microsoft.com/office/powerpoint/2010/main" val="253783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E997B1-13BE-9642-B15E-381AAFEE1961}" type="slidenum">
              <a:rPr lang="en-GB" smtClean="0"/>
              <a:t>1</a:t>
            </a:fld>
            <a:endParaRPr lang="en-GB"/>
          </a:p>
        </p:txBody>
      </p:sp>
    </p:spTree>
    <p:extLst>
      <p:ext uri="{BB962C8B-B14F-4D97-AF65-F5344CB8AC3E}">
        <p14:creationId xmlns:p14="http://schemas.microsoft.com/office/powerpoint/2010/main" val="4170464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hasCustomPrompt="1"/>
          </p:nvPr>
        </p:nvSpPr>
        <p:spPr>
          <a:xfrm>
            <a:off x="2928401" y="1380068"/>
            <a:ext cx="6470242" cy="2616199"/>
          </a:xfrm>
        </p:spPr>
        <p:txBody>
          <a:bodyPr anchor="b">
            <a:normAutofit/>
          </a:bodyPr>
          <a:lstStyle>
            <a:lvl1pPr algn="r">
              <a:defRPr sz="6000" b="1">
                <a:solidFill>
                  <a:srgbClr val="005258"/>
                </a:solidFill>
                <a:effectLst/>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4515378" y="4030992"/>
            <a:ext cx="4883266" cy="1388534"/>
          </a:xfrm>
        </p:spPr>
        <p:txBody>
          <a:bodyPr anchor="t">
            <a:normAutofit/>
          </a:bodyPr>
          <a:lstStyle>
            <a:lvl1pPr marL="0" indent="0" algn="r">
              <a:buNone/>
              <a:defRPr sz="2000">
                <a:solidFill>
                  <a:srgbClr val="005258"/>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subtitle/date</a:t>
            </a:r>
          </a:p>
        </p:txBody>
      </p:sp>
      <mc:AlternateContent xmlns:mc="http://schemas.openxmlformats.org/markup-compatibility/2006" xmlns:p14="http://schemas.microsoft.com/office/powerpoint/2010/main">
        <mc:Choice Requires="p14">
          <p:contentPart p14:bwMode="auto" r:id="rId2">
            <p14:nvContentPartPr>
              <p14:cNvPr id="14" name="Ink 13"/>
              <p14:cNvContentPartPr/>
              <p14:nvPr userDrawn="1"/>
            </p14:nvContentPartPr>
            <p14:xfrm>
              <a:off x="1606057" y="2611532"/>
              <a:ext cx="8160" cy="1440"/>
            </p14:xfrm>
          </p:contentPart>
        </mc:Choice>
        <mc:Fallback xmlns="">
          <p:pic>
            <p:nvPicPr>
              <p:cNvPr id="14" name="Ink 13"/>
              <p:cNvPicPr/>
              <p:nvPr/>
            </p:nvPicPr>
            <p:blipFill>
              <a:blip r:embed="rId3"/>
              <a:stretch>
                <a:fillRect/>
              </a:stretch>
            </p:blipFill>
            <p:spPr>
              <a:xfrm>
                <a:off x="1601977" y="2607212"/>
                <a:ext cx="16320" cy="10080"/>
              </a:xfrm>
              <a:prstGeom prst="rect">
                <a:avLst/>
              </a:prstGeom>
            </p:spPr>
          </p:pic>
        </mc:Fallback>
      </mc:AlternateContent>
      <p:pic>
        <p:nvPicPr>
          <p:cNvPr id="5" name="Picture 4">
            <a:extLst>
              <a:ext uri="{FF2B5EF4-FFF2-40B4-BE49-F238E27FC236}">
                <a16:creationId xmlns:a16="http://schemas.microsoft.com/office/drawing/2014/main" id="{1AD1FDF1-2501-4B0B-9182-B0498AC73B1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63599" y="303716"/>
            <a:ext cx="2269516" cy="2269516"/>
          </a:xfrm>
          <a:prstGeom prst="rect">
            <a:avLst/>
          </a:prstGeom>
        </p:spPr>
      </p:pic>
    </p:spTree>
    <p:extLst>
      <p:ext uri="{BB962C8B-B14F-4D97-AF65-F5344CB8AC3E}">
        <p14:creationId xmlns:p14="http://schemas.microsoft.com/office/powerpoint/2010/main" val="243990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2C27F641-EC02-4DE8-8AB7-743A0EF56945}" type="slidenum">
              <a:rPr lang="en-GB" smtClean="0"/>
              <a:pPr>
                <a:defRPr/>
              </a:pPr>
              <a:t>‹#›</a:t>
            </a:fld>
            <a:endParaRPr lang="en-GB"/>
          </a:p>
        </p:txBody>
      </p:sp>
    </p:spTree>
    <p:extLst>
      <p:ext uri="{BB962C8B-B14F-4D97-AF65-F5344CB8AC3E}">
        <p14:creationId xmlns:p14="http://schemas.microsoft.com/office/powerpoint/2010/main" val="13478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20BCE7D-E837-4F82-AE87-9BCAD53C7851}" type="slidenum">
              <a:rPr lang="en-GB" smtClean="0"/>
              <a:pPr>
                <a:defRPr/>
              </a:pPr>
              <a:t>‹#›</a:t>
            </a:fld>
            <a:endParaRPr lang="en-GB"/>
          </a:p>
        </p:txBody>
      </p:sp>
    </p:spTree>
    <p:extLst>
      <p:ext uri="{BB962C8B-B14F-4D97-AF65-F5344CB8AC3E}">
        <p14:creationId xmlns:p14="http://schemas.microsoft.com/office/powerpoint/2010/main" val="332529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2DAF2B5-FE16-423F-9070-2DB1607F3D60}" type="slidenum">
              <a:rPr lang="en-GB" smtClean="0"/>
              <a:pPr>
                <a:defRPr/>
              </a:pPr>
              <a:t>‹#›</a:t>
            </a:fld>
            <a:endParaRPr lang="en-GB"/>
          </a:p>
        </p:txBody>
      </p:sp>
    </p:spTree>
    <p:extLst>
      <p:ext uri="{BB962C8B-B14F-4D97-AF65-F5344CB8AC3E}">
        <p14:creationId xmlns:p14="http://schemas.microsoft.com/office/powerpoint/2010/main" val="765360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16146A0-DDFB-42B6-8BB8-B1CF92BA3479}" type="slidenum">
              <a:rPr lang="en-GB" smtClean="0"/>
              <a:pPr>
                <a:defRPr/>
              </a:pPr>
              <a:t>‹#›</a:t>
            </a:fld>
            <a:endParaRPr lang="en-GB"/>
          </a:p>
        </p:txBody>
      </p:sp>
    </p:spTree>
    <p:extLst>
      <p:ext uri="{BB962C8B-B14F-4D97-AF65-F5344CB8AC3E}">
        <p14:creationId xmlns:p14="http://schemas.microsoft.com/office/powerpoint/2010/main" val="1676384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C1547BCF-6E61-492D-BA82-BC1DC8C20F0D}" type="slidenum">
              <a:rPr lang="en-GB" smtClean="0"/>
              <a:pPr>
                <a:defRPr/>
              </a:pPr>
              <a:t>‹#›</a:t>
            </a:fld>
            <a:endParaRPr lang="en-GB"/>
          </a:p>
        </p:txBody>
      </p:sp>
    </p:spTree>
    <p:extLst>
      <p:ext uri="{BB962C8B-B14F-4D97-AF65-F5344CB8AC3E}">
        <p14:creationId xmlns:p14="http://schemas.microsoft.com/office/powerpoint/2010/main" val="1230229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AA77B12-F1DA-4B2B-BE08-A604F0248886}" type="slidenum">
              <a:rPr lang="en-GB" smtClean="0"/>
              <a:pPr>
                <a:defRPr/>
              </a:pPr>
              <a:t>‹#›</a:t>
            </a:fld>
            <a:endParaRPr lang="en-GB"/>
          </a:p>
        </p:txBody>
      </p:sp>
    </p:spTree>
    <p:extLst>
      <p:ext uri="{BB962C8B-B14F-4D97-AF65-F5344CB8AC3E}">
        <p14:creationId xmlns:p14="http://schemas.microsoft.com/office/powerpoint/2010/main" val="3687531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107496F-040A-48E6-ACAB-4C91AB0A3FE3}" type="slidenum">
              <a:rPr lang="en-GB" smtClean="0"/>
              <a:pPr>
                <a:defRPr/>
              </a:pPr>
              <a:t>‹#›</a:t>
            </a:fld>
            <a:endParaRPr lang="en-GB"/>
          </a:p>
        </p:txBody>
      </p:sp>
    </p:spTree>
    <p:extLst>
      <p:ext uri="{BB962C8B-B14F-4D97-AF65-F5344CB8AC3E}">
        <p14:creationId xmlns:p14="http://schemas.microsoft.com/office/powerpoint/2010/main" val="280586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B9082BE-0623-49F6-A09F-044B12DBC155}" type="slidenum">
              <a:rPr lang="en-GB" smtClean="0"/>
              <a:pPr>
                <a:defRPr/>
              </a:pPr>
              <a:t>‹#›</a:t>
            </a:fld>
            <a:endParaRPr lang="en-GB"/>
          </a:p>
        </p:txBody>
      </p:sp>
    </p:spTree>
    <p:extLst>
      <p:ext uri="{BB962C8B-B14F-4D97-AF65-F5344CB8AC3E}">
        <p14:creationId xmlns:p14="http://schemas.microsoft.com/office/powerpoint/2010/main" val="240407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2" y="551328"/>
            <a:ext cx="8354170" cy="1187825"/>
          </a:xfrm>
        </p:spPr>
        <p:txBody>
          <a:bodyPr/>
          <a:lstStyle>
            <a:lvl1pPr algn="l">
              <a:defRPr>
                <a:solidFill>
                  <a:srgbClr val="005258"/>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1475345" y="1888912"/>
            <a:ext cx="10018713" cy="4343344"/>
          </a:xfrm>
        </p:spPr>
        <p:txBody>
          <a:bodyPr anchor="t"/>
          <a:lstStyle>
            <a:lvl1pPr>
              <a:defRPr b="1">
                <a:solidFill>
                  <a:schemeClr val="tx1">
                    <a:lumMod val="65000"/>
                    <a:lumOff val="35000"/>
                  </a:schemeClr>
                </a:solidFill>
                <a:latin typeface="Arial" panose="020B0604020202020204" pitchFamily="34" charset="0"/>
                <a:cs typeface="Arial" panose="020B0604020202020204" pitchFamily="34" charset="0"/>
              </a:defRPr>
            </a:lvl1pPr>
            <a:lvl2pPr>
              <a:defRPr b="1">
                <a:solidFill>
                  <a:schemeClr val="tx1">
                    <a:lumMod val="65000"/>
                    <a:lumOff val="35000"/>
                  </a:schemeClr>
                </a:solidFill>
                <a:latin typeface="Arial" panose="020B0604020202020204" pitchFamily="34" charset="0"/>
                <a:cs typeface="Arial" panose="020B0604020202020204" pitchFamily="34" charset="0"/>
              </a:defRPr>
            </a:lvl2pPr>
            <a:lvl3pPr>
              <a:defRPr b="1">
                <a:solidFill>
                  <a:schemeClr val="tx1">
                    <a:lumMod val="65000"/>
                    <a:lumOff val="35000"/>
                  </a:schemeClr>
                </a:solidFill>
                <a:latin typeface="Arial" panose="020B0604020202020204" pitchFamily="34" charset="0"/>
                <a:cs typeface="Arial" panose="020B0604020202020204" pitchFamily="34" charset="0"/>
              </a:defRPr>
            </a:lvl3pPr>
            <a:lvl4pPr>
              <a:defRPr b="1">
                <a:solidFill>
                  <a:schemeClr val="tx1">
                    <a:lumMod val="65000"/>
                    <a:lumOff val="35000"/>
                  </a:schemeClr>
                </a:solidFill>
                <a:latin typeface="Arial" panose="020B0604020202020204" pitchFamily="34" charset="0"/>
                <a:cs typeface="Arial" panose="020B0604020202020204" pitchFamily="34" charset="0"/>
              </a:defRPr>
            </a:lvl4pPr>
            <a:lvl5pPr>
              <a:defRPr b="1">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015680" y="6261580"/>
            <a:ext cx="1487343" cy="365125"/>
          </a:xfrm>
        </p:spPr>
        <p:txBody>
          <a:bodyPr/>
          <a:lstStyle>
            <a:lvl1pPr>
              <a:defRPr sz="900"/>
            </a:lvl1pPr>
          </a:lstStyle>
          <a:p>
            <a:pPr algn="l">
              <a:tabLst>
                <a:tab pos="2238375" algn="r"/>
              </a:tabLst>
              <a:defRPr/>
            </a:pPr>
            <a:r>
              <a:rPr lang="en-GB"/>
              <a:t>	</a:t>
            </a:r>
            <a:fld id="{45F863C7-BF7D-49C1-B335-ADD52685D602}" type="slidenum">
              <a:rPr lang="en-GB" smtClean="0"/>
              <a:pPr algn="l">
                <a:tabLst>
                  <a:tab pos="2238375" algn="r"/>
                </a:tabLst>
                <a:defRPr/>
              </a:pPr>
              <a:t>‹#›</a:t>
            </a:fld>
            <a:endParaRPr lang="en-GB" sz="900"/>
          </a:p>
        </p:txBody>
      </p:sp>
      <p:pic>
        <p:nvPicPr>
          <p:cNvPr id="5" name="Picture 4">
            <a:extLst>
              <a:ext uri="{FF2B5EF4-FFF2-40B4-BE49-F238E27FC236}">
                <a16:creationId xmlns:a16="http://schemas.microsoft.com/office/drawing/2014/main" id="{B83CA4A9-A1E6-49FA-85E7-8B0D044158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5680" y="254292"/>
            <a:ext cx="1605296" cy="1605296"/>
          </a:xfrm>
          <a:prstGeom prst="rect">
            <a:avLst/>
          </a:prstGeom>
        </p:spPr>
      </p:pic>
    </p:spTree>
    <p:extLst>
      <p:ext uri="{BB962C8B-B14F-4D97-AF65-F5344CB8AC3E}">
        <p14:creationId xmlns:p14="http://schemas.microsoft.com/office/powerpoint/2010/main" val="342973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B19996B-E1FF-4392-B070-E9DD745D5AD2}" type="slidenum">
              <a:rPr lang="en-GB" smtClean="0"/>
              <a:pPr>
                <a:defRPr/>
              </a:pPr>
              <a:t>‹#›</a:t>
            </a:fld>
            <a:endParaRPr lang="en-GB"/>
          </a:p>
        </p:txBody>
      </p:sp>
    </p:spTree>
    <p:extLst>
      <p:ext uri="{BB962C8B-B14F-4D97-AF65-F5344CB8AC3E}">
        <p14:creationId xmlns:p14="http://schemas.microsoft.com/office/powerpoint/2010/main" val="1617181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2" y="401568"/>
            <a:ext cx="8385830" cy="1487343"/>
          </a:xfrm>
        </p:spPr>
        <p:txBody>
          <a:bodyPr/>
          <a:lstStyle/>
          <a:p>
            <a:r>
              <a:rPr lang="en-US"/>
              <a:t>Click to edit Master title style</a:t>
            </a:r>
          </a:p>
        </p:txBody>
      </p:sp>
      <p:sp>
        <p:nvSpPr>
          <p:cNvPr id="3" name="Content Placeholder 2"/>
          <p:cNvSpPr>
            <a:spLocks noGrp="1"/>
          </p:cNvSpPr>
          <p:nvPr>
            <p:ph sz="half" idx="1"/>
          </p:nvPr>
        </p:nvSpPr>
        <p:spPr>
          <a:xfrm>
            <a:off x="1484312" y="2061883"/>
            <a:ext cx="4895055" cy="422237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061883"/>
            <a:ext cx="4895056" cy="422237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951856" y="6214972"/>
            <a:ext cx="551167" cy="365125"/>
          </a:xfrm>
        </p:spPr>
        <p:txBody>
          <a:bodyPr/>
          <a:lstStyle/>
          <a:p>
            <a:pPr>
              <a:defRPr/>
            </a:pPr>
            <a:fld id="{05795F57-2CD2-47E8-BD01-01AE52C30198}" type="slidenum">
              <a:rPr lang="en-GB" smtClean="0"/>
              <a:pPr>
                <a:defRPr/>
              </a:pPr>
              <a:t>‹#›</a:t>
            </a:fld>
            <a:endParaRPr lang="en-GB"/>
          </a:p>
        </p:txBody>
      </p:sp>
      <p:pic>
        <p:nvPicPr>
          <p:cNvPr id="6" name="Picture 5">
            <a:extLst>
              <a:ext uri="{FF2B5EF4-FFF2-40B4-BE49-F238E27FC236}">
                <a16:creationId xmlns:a16="http://schemas.microsoft.com/office/drawing/2014/main" id="{1BC25513-A09E-400F-A2FD-25CF94E46A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53170" y="382948"/>
            <a:ext cx="1526211" cy="1526211"/>
          </a:xfrm>
          <a:prstGeom prst="rect">
            <a:avLst/>
          </a:prstGeom>
        </p:spPr>
      </p:pic>
    </p:spTree>
    <p:extLst>
      <p:ext uri="{BB962C8B-B14F-4D97-AF65-F5344CB8AC3E}">
        <p14:creationId xmlns:p14="http://schemas.microsoft.com/office/powerpoint/2010/main" val="133634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275469DA-8CD1-4278-AC1D-AEE481D11FE2}" type="slidenum">
              <a:rPr lang="en-GB" smtClean="0"/>
              <a:pPr>
                <a:defRPr/>
              </a:pPr>
              <a:t>‹#›</a:t>
            </a:fld>
            <a:endParaRPr lang="en-GB"/>
          </a:p>
        </p:txBody>
      </p:sp>
    </p:spTree>
    <p:extLst>
      <p:ext uri="{BB962C8B-B14F-4D97-AF65-F5344CB8AC3E}">
        <p14:creationId xmlns:p14="http://schemas.microsoft.com/office/powerpoint/2010/main" val="369093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CAEA67B4-C442-4488-BA73-3B3A3637C24B}" type="slidenum">
              <a:rPr lang="en-GB" smtClean="0"/>
              <a:pPr>
                <a:defRPr/>
              </a:pPr>
              <a:t>‹#›</a:t>
            </a:fld>
            <a:endParaRPr lang="en-GB"/>
          </a:p>
        </p:txBody>
      </p:sp>
    </p:spTree>
    <p:extLst>
      <p:ext uri="{BB962C8B-B14F-4D97-AF65-F5344CB8AC3E}">
        <p14:creationId xmlns:p14="http://schemas.microsoft.com/office/powerpoint/2010/main" val="188379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9EF554F4-07A5-48D0-B9DD-265890475894}" type="slidenum">
              <a:rPr lang="en-GB" smtClean="0"/>
              <a:pPr>
                <a:defRPr/>
              </a:pPr>
              <a:t>‹#›</a:t>
            </a:fld>
            <a:endParaRPr lang="en-GB"/>
          </a:p>
        </p:txBody>
      </p:sp>
    </p:spTree>
    <p:extLst>
      <p:ext uri="{BB962C8B-B14F-4D97-AF65-F5344CB8AC3E}">
        <p14:creationId xmlns:p14="http://schemas.microsoft.com/office/powerpoint/2010/main" val="90591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C375A1FC-8FB9-4CD9-A3BF-A025C404E031}" type="slidenum">
              <a:rPr lang="en-GB" smtClean="0"/>
              <a:pPr>
                <a:defRPr/>
              </a:pPr>
              <a:t>‹#›</a:t>
            </a:fld>
            <a:endParaRPr lang="en-GB"/>
          </a:p>
        </p:txBody>
      </p:sp>
    </p:spTree>
    <p:extLst>
      <p:ext uri="{BB962C8B-B14F-4D97-AF65-F5344CB8AC3E}">
        <p14:creationId xmlns:p14="http://schemas.microsoft.com/office/powerpoint/2010/main" val="85352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750CDB6-52E3-44BA-9D1F-B6E15F1363FE}" type="slidenum">
              <a:rPr lang="en-GB" smtClean="0"/>
              <a:pPr>
                <a:defRPr/>
              </a:pPr>
              <a:t>‹#›</a:t>
            </a:fld>
            <a:endParaRPr lang="en-GB"/>
          </a:p>
        </p:txBody>
      </p:sp>
    </p:spTree>
    <p:extLst>
      <p:ext uri="{BB962C8B-B14F-4D97-AF65-F5344CB8AC3E}">
        <p14:creationId xmlns:p14="http://schemas.microsoft.com/office/powerpoint/2010/main" val="356220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kumimoji="0" lang="en-US" sz="4000" b="0" i="0" u="none" strike="noStrike" kern="1200" cap="none" spc="0" normalizeH="0" baseline="0" noProof="0">
                <a:ln w="3175" cmpd="sng">
                  <a:noFill/>
                </a:ln>
                <a:solidFill>
                  <a:prstClr val="black"/>
                </a:solidFill>
                <a:effectLst/>
                <a:uLnTx/>
                <a:uFillTx/>
                <a:latin typeface="+mj-lt"/>
                <a:ea typeface="+mj-ea"/>
                <a:cs typeface="+mj-cs"/>
              </a:rPr>
              <a:t>Click to edit Master title style</a:t>
            </a:r>
            <a:endParaRPr lang="en-US"/>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6635D274-A8EA-45C3-821C-35A4E874C656}" type="slidenum">
              <a:rPr lang="en-GB" smtClean="0"/>
              <a:pPr>
                <a:defRPr/>
              </a:pPr>
              <a:t>‹#›</a:t>
            </a:fld>
            <a:endParaRPr lang="en-GB"/>
          </a:p>
        </p:txBody>
      </p:sp>
    </p:spTree>
    <p:extLst>
      <p:ext uri="{BB962C8B-B14F-4D97-AF65-F5344CB8AC3E}">
        <p14:creationId xmlns:p14="http://schemas.microsoft.com/office/powerpoint/2010/main" val="2076325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marL="0" marR="0" indent="0" algn="ctr" defTabSz="457200" rtl="0" eaLnBrk="1" fontAlgn="auto" latinLnBrk="0" hangingPunct="1">
        <a:lnSpc>
          <a:spcPct val="100000"/>
        </a:lnSpc>
        <a:spcBef>
          <a:spcPct val="0"/>
        </a:spcBef>
        <a:spcAft>
          <a:spcPts val="0"/>
        </a:spcAft>
        <a:buClrTx/>
        <a:buSzTx/>
        <a:buFontTx/>
        <a:buNone/>
        <a:tabLst/>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63D75-855A-D44E-BFA7-8EAC01F10899}"/>
              </a:ext>
            </a:extLst>
          </p:cNvPr>
          <p:cNvSpPr>
            <a:spLocks noGrp="1"/>
          </p:cNvSpPr>
          <p:nvPr>
            <p:ph type="title"/>
          </p:nvPr>
        </p:nvSpPr>
        <p:spPr>
          <a:xfrm>
            <a:off x="1622489" y="142269"/>
            <a:ext cx="7941925" cy="1528131"/>
          </a:xfrm>
        </p:spPr>
        <p:txBody>
          <a:bodyPr>
            <a:normAutofit fontScale="90000"/>
          </a:bodyPr>
          <a:lstStyle/>
          <a:p>
            <a:br>
              <a:rPr lang="en-GB" b="1" dirty="0"/>
            </a:br>
            <a:r>
              <a:rPr lang="en-GB" b="1" dirty="0"/>
              <a:t>PPE Workwear</a:t>
            </a:r>
            <a:br>
              <a:rPr lang="en-GB" b="1" dirty="0"/>
            </a:br>
            <a:r>
              <a:rPr lang="en-GB" b="1" dirty="0"/>
              <a:t>Why and How to Manage Quality </a:t>
            </a:r>
            <a:br>
              <a:rPr lang="en-GB" dirty="0"/>
            </a:br>
            <a:endParaRPr lang="en-GB" dirty="0"/>
          </a:p>
        </p:txBody>
      </p:sp>
      <p:sp>
        <p:nvSpPr>
          <p:cNvPr id="3" name="Content Placeholder 2">
            <a:extLst>
              <a:ext uri="{FF2B5EF4-FFF2-40B4-BE49-F238E27FC236}">
                <a16:creationId xmlns:a16="http://schemas.microsoft.com/office/drawing/2014/main" id="{861106BD-41B6-AC4E-9779-B93B369069DB}"/>
              </a:ext>
            </a:extLst>
          </p:cNvPr>
          <p:cNvSpPr>
            <a:spLocks noGrp="1"/>
          </p:cNvSpPr>
          <p:nvPr>
            <p:ph idx="1"/>
          </p:nvPr>
        </p:nvSpPr>
        <p:spPr>
          <a:xfrm>
            <a:off x="1433303" y="1794318"/>
            <a:ext cx="10611552" cy="4343344"/>
          </a:xfrm>
        </p:spPr>
        <p:txBody>
          <a:bodyPr>
            <a:normAutofit/>
          </a:bodyPr>
          <a:lstStyle/>
          <a:p>
            <a:r>
              <a:rPr lang="en-GB" dirty="0"/>
              <a:t>PPE Legislation</a:t>
            </a:r>
          </a:p>
          <a:p>
            <a:r>
              <a:rPr lang="en-GB" dirty="0"/>
              <a:t>Contractual Agreement and Responsibilities</a:t>
            </a:r>
          </a:p>
          <a:p>
            <a:r>
              <a:rPr lang="en-GB" dirty="0"/>
              <a:t>Who is responsible; Employer, manufacturer, service provider, wearer</a:t>
            </a:r>
          </a:p>
          <a:p>
            <a:r>
              <a:rPr lang="en-GB" dirty="0"/>
              <a:t>Wearer application/task Risk Assessment</a:t>
            </a:r>
          </a:p>
          <a:p>
            <a:r>
              <a:rPr lang="en-GB" dirty="0"/>
              <a:t>Fabric, construction, size and fit, special/additional requirements</a:t>
            </a:r>
          </a:p>
          <a:p>
            <a:r>
              <a:rPr lang="en-GB" dirty="0"/>
              <a:t>Soil type and Laundry process</a:t>
            </a:r>
          </a:p>
          <a:p>
            <a:r>
              <a:rPr lang="en-GB" dirty="0"/>
              <a:t>Quality Control, defect analysis, rewash, repairs; PERFORMANCE</a:t>
            </a:r>
          </a:p>
          <a:p>
            <a:r>
              <a:rPr lang="en-GB" dirty="0"/>
              <a:t>Reviews with the customer; service quality and abuse</a:t>
            </a:r>
          </a:p>
          <a:p>
            <a:endParaRPr lang="en-GB" dirty="0"/>
          </a:p>
          <a:p>
            <a:endParaRPr lang="en-GB" dirty="0"/>
          </a:p>
        </p:txBody>
      </p:sp>
      <p:sp>
        <p:nvSpPr>
          <p:cNvPr id="4" name="Slide Number Placeholder 3">
            <a:extLst>
              <a:ext uri="{FF2B5EF4-FFF2-40B4-BE49-F238E27FC236}">
                <a16:creationId xmlns:a16="http://schemas.microsoft.com/office/drawing/2014/main" id="{5D535A5D-F466-954C-8CCA-5FDE512C3FB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tab pos="2238375" algn="r"/>
              </a:tabLst>
              <a:defRPr/>
            </a:pPr>
            <a:r>
              <a:rPr kumimoji="0" lang="en-GB" sz="900" b="0" i="0" u="none" strike="noStrike" kern="1200" cap="none" spc="0" normalizeH="0" baseline="0" noProof="0">
                <a:ln>
                  <a:noFill/>
                </a:ln>
                <a:solidFill>
                  <a:prstClr val="black"/>
                </a:solidFill>
                <a:effectLst/>
                <a:uLnTx/>
                <a:uFillTx/>
                <a:latin typeface="Corbel" panose="020B0503020204020204"/>
                <a:ea typeface="+mn-ea"/>
                <a:cs typeface="+mn-cs"/>
              </a:rPr>
              <a:t>	</a:t>
            </a:r>
            <a:fld id="{45F863C7-BF7D-49C1-B335-ADD52685D602}" type="slidenum">
              <a:rPr kumimoji="0" lang="en-GB" sz="9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tab pos="2238375" algn="r"/>
                </a:tabLst>
                <a:defRPr/>
              </a:pPr>
              <a:t>1</a:t>
            </a:fld>
            <a:endParaRPr kumimoji="0" lang="en-GB" sz="9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89488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41D3A7-679B-4040-B289-C874C4BA6B24}"/>
              </a:ext>
            </a:extLst>
          </p:cNvPr>
          <p:cNvSpPr>
            <a:spLocks noGrp="1"/>
          </p:cNvSpPr>
          <p:nvPr>
            <p:ph type="sldNum" sz="quarter" idx="12"/>
          </p:nvPr>
        </p:nvSpPr>
        <p:spPr/>
        <p:txBody>
          <a:bodyPr/>
          <a:lstStyle/>
          <a:p>
            <a:pPr>
              <a:defRPr/>
            </a:pPr>
            <a:fld id="{9EF554F4-07A5-48D0-B9DD-265890475894}" type="slidenum">
              <a:rPr lang="en-GB" smtClean="0"/>
              <a:pPr>
                <a:defRPr/>
              </a:pPr>
              <a:t>10</a:t>
            </a:fld>
            <a:endParaRPr lang="en-GB"/>
          </a:p>
        </p:txBody>
      </p:sp>
      <p:pic>
        <p:nvPicPr>
          <p:cNvPr id="4" name="Picture 3" descr="Diagram&#10;&#10;Description automatically generated with medium confidence">
            <a:extLst>
              <a:ext uri="{FF2B5EF4-FFF2-40B4-BE49-F238E27FC236}">
                <a16:creationId xmlns:a16="http://schemas.microsoft.com/office/drawing/2014/main" id="{50C0704C-A33D-864E-83A8-35CFC23F337F}"/>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219521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93B2BF-30B9-644C-8705-57B87BBAC65C}"/>
              </a:ext>
            </a:extLst>
          </p:cNvPr>
          <p:cNvSpPr>
            <a:spLocks noGrp="1"/>
          </p:cNvSpPr>
          <p:nvPr>
            <p:ph type="sldNum" sz="quarter" idx="12"/>
          </p:nvPr>
        </p:nvSpPr>
        <p:spPr/>
        <p:txBody>
          <a:bodyPr/>
          <a:lstStyle/>
          <a:p>
            <a:pPr>
              <a:defRPr/>
            </a:pPr>
            <a:fld id="{9EF554F4-07A5-48D0-B9DD-265890475894}" type="slidenum">
              <a:rPr lang="en-GB" smtClean="0"/>
              <a:pPr>
                <a:defRPr/>
              </a:pPr>
              <a:t>11</a:t>
            </a:fld>
            <a:endParaRPr lang="en-GB"/>
          </a:p>
        </p:txBody>
      </p:sp>
      <p:sp>
        <p:nvSpPr>
          <p:cNvPr id="3" name="Text Box 3">
            <a:extLst>
              <a:ext uri="{FF2B5EF4-FFF2-40B4-BE49-F238E27FC236}">
                <a16:creationId xmlns:a16="http://schemas.microsoft.com/office/drawing/2014/main" id="{8697977C-0A5B-AB49-8B2C-6BBDFE63BF55}"/>
              </a:ext>
            </a:extLst>
          </p:cNvPr>
          <p:cNvSpPr txBox="1">
            <a:spLocks noChangeArrowheads="1"/>
          </p:cNvSpPr>
          <p:nvPr/>
        </p:nvSpPr>
        <p:spPr bwMode="auto">
          <a:xfrm>
            <a:off x="3675063" y="2414150"/>
            <a:ext cx="5486400" cy="43334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822325" algn="l"/>
              </a:tabLst>
              <a:defRPr>
                <a:solidFill>
                  <a:schemeClr val="tx1"/>
                </a:solidFill>
                <a:latin typeface="Arial" panose="020B0604020202020204" pitchFamily="34" charset="0"/>
              </a:defRPr>
            </a:lvl1pPr>
            <a:lvl2pPr eaLnBrk="0" fontAlgn="base" hangingPunct="0">
              <a:spcBef>
                <a:spcPct val="0"/>
              </a:spcBef>
              <a:spcAft>
                <a:spcPct val="0"/>
              </a:spcAft>
              <a:tabLst>
                <a:tab pos="822325" algn="l"/>
              </a:tabLst>
              <a:defRPr>
                <a:solidFill>
                  <a:schemeClr val="tx1"/>
                </a:solidFill>
                <a:latin typeface="Arial" panose="020B0604020202020204" pitchFamily="34" charset="0"/>
              </a:defRPr>
            </a:lvl2pPr>
            <a:lvl3pPr eaLnBrk="0" fontAlgn="base" hangingPunct="0">
              <a:spcBef>
                <a:spcPct val="0"/>
              </a:spcBef>
              <a:spcAft>
                <a:spcPct val="0"/>
              </a:spcAft>
              <a:tabLst>
                <a:tab pos="822325" algn="l"/>
              </a:tabLst>
              <a:defRPr>
                <a:solidFill>
                  <a:schemeClr val="tx1"/>
                </a:solidFill>
                <a:latin typeface="Arial" panose="020B0604020202020204" pitchFamily="34" charset="0"/>
              </a:defRPr>
            </a:lvl3pPr>
            <a:lvl4pPr eaLnBrk="0" fontAlgn="base" hangingPunct="0">
              <a:spcBef>
                <a:spcPct val="0"/>
              </a:spcBef>
              <a:spcAft>
                <a:spcPct val="0"/>
              </a:spcAft>
              <a:tabLst>
                <a:tab pos="822325" algn="l"/>
              </a:tabLst>
              <a:defRPr>
                <a:solidFill>
                  <a:schemeClr val="tx1"/>
                </a:solidFill>
                <a:latin typeface="Arial" panose="020B0604020202020204" pitchFamily="34" charset="0"/>
              </a:defRPr>
            </a:lvl4pPr>
            <a:lvl5pPr eaLnBrk="0" fontAlgn="base" hangingPunct="0">
              <a:spcBef>
                <a:spcPct val="0"/>
              </a:spcBef>
              <a:spcAft>
                <a:spcPct val="0"/>
              </a:spcAft>
              <a:tabLst>
                <a:tab pos="822325" algn="l"/>
              </a:tabLst>
              <a:defRPr>
                <a:solidFill>
                  <a:schemeClr val="tx1"/>
                </a:solidFill>
                <a:latin typeface="Arial" panose="020B0604020202020204" pitchFamily="34" charset="0"/>
              </a:defRPr>
            </a:lvl5pPr>
            <a:lvl6pPr eaLnBrk="0" fontAlgn="base" hangingPunct="0">
              <a:spcBef>
                <a:spcPct val="0"/>
              </a:spcBef>
              <a:spcAft>
                <a:spcPct val="0"/>
              </a:spcAft>
              <a:tabLst>
                <a:tab pos="822325" algn="l"/>
              </a:tabLst>
              <a:defRPr>
                <a:solidFill>
                  <a:schemeClr val="tx1"/>
                </a:solidFill>
                <a:latin typeface="Arial" panose="020B0604020202020204" pitchFamily="34" charset="0"/>
              </a:defRPr>
            </a:lvl6pPr>
            <a:lvl7pPr eaLnBrk="0" fontAlgn="base" hangingPunct="0">
              <a:spcBef>
                <a:spcPct val="0"/>
              </a:spcBef>
              <a:spcAft>
                <a:spcPct val="0"/>
              </a:spcAft>
              <a:tabLst>
                <a:tab pos="822325" algn="l"/>
              </a:tabLst>
              <a:defRPr>
                <a:solidFill>
                  <a:schemeClr val="tx1"/>
                </a:solidFill>
                <a:latin typeface="Arial" panose="020B0604020202020204" pitchFamily="34" charset="0"/>
              </a:defRPr>
            </a:lvl7pPr>
            <a:lvl8pPr eaLnBrk="0" fontAlgn="base" hangingPunct="0">
              <a:spcBef>
                <a:spcPct val="0"/>
              </a:spcBef>
              <a:spcAft>
                <a:spcPct val="0"/>
              </a:spcAft>
              <a:tabLst>
                <a:tab pos="822325" algn="l"/>
              </a:tabLst>
              <a:defRPr>
                <a:solidFill>
                  <a:schemeClr val="tx1"/>
                </a:solidFill>
                <a:latin typeface="Arial" panose="020B0604020202020204" pitchFamily="34" charset="0"/>
              </a:defRPr>
            </a:lvl8pPr>
            <a:lvl9pPr eaLnBrk="0" fontAlgn="base" hangingPunct="0">
              <a:spcBef>
                <a:spcPct val="0"/>
              </a:spcBef>
              <a:spcAft>
                <a:spcPct val="0"/>
              </a:spcAft>
              <a:tabLst>
                <a:tab pos="8223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altLang="en-US" sz="11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MAIN POINTS to WATCH:</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altLang="en-US" sz="9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Avoid leaving holes that allow UV radiation from are welding to pass through.</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altLang="en-US" sz="9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Avoid creating traps for weld spatter, or molten metal splash to cling to.</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altLang="en-US" sz="9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Avoid darning with polyester thread (on the front of garments) because it can melt on</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altLang="en-US" sz="9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exposure to direct heat (causing severe burns as it clings onto the skin).</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altLang="en-US" sz="11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REPAIR METHOD:	</a:t>
            </a: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(check garment label for fabric details)</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for PROBAN COTTON, or PROBAN COTTON RICH (e.g. FLAMEMASTER)</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Garments must be repaired by patching which should be applied to the </a:t>
            </a:r>
            <a:r>
              <a:rPr kumimoji="0" lang="en-US" altLang="en-US" sz="9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outside</a:t>
            </a: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 of the garment – either sewn on (as shown on page 2), or applied by heat-sealing as below.  Darning can be used to repair low risk areas (e.g. the back of the garment).</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for VINEX, ZIRPRO, MM1 &amp; MM2 (EN 531 LEVELS D &amp; E – FOUNDRY)</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Holes &amp; Tears are not to be darned on Foundry garments – unless under-patched and in low risk areas (e.g. back of garment).  Flame Retardant thread must be used for all darning.</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Patches should be applied to the </a:t>
            </a:r>
            <a:r>
              <a:rPr kumimoji="0" lang="en-US" altLang="en-US" sz="9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inside </a:t>
            </a: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of the garment for Foundry garments and can be either sewn on (see page 2), or applies by heat-sealing as below (Heat-sealing is not recommended for MM1 &amp; MM2): -</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822325" algn="l"/>
              </a:tabLst>
            </a:pP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Ensure that Heat-seal machine is at working </a:t>
            </a:r>
            <a:r>
              <a:rPr kumimoji="0" lang="en-US" altLang="en-US" sz="9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temperature (200 degrees C)</a:t>
            </a: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822325" algn="l"/>
              </a:tabLst>
            </a:pP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Trim any loose threads around hole or tear.</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822325" algn="l"/>
              </a:tabLst>
            </a:pP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Cut rectangular Repair Patch of similar fabric to size – giving overlap of at</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least 12mm (1/2”) in all directions.</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822325" algn="l"/>
              </a:tabLst>
            </a:pP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Cut Repair Film (</a:t>
            </a:r>
            <a:r>
              <a:rPr kumimoji="0" lang="en-US" altLang="en-US" sz="900" b="0" i="0" u="none" strike="noStrike" cap="none" normalizeH="0" baseline="0" dirty="0" err="1">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Polymark</a:t>
            </a: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 repair film) to approximately 1 – 2 mm </a:t>
            </a:r>
            <a:r>
              <a:rPr kumimoji="0" lang="en-US" altLang="en-US" sz="9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larger</a:t>
            </a: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 than</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the Repair Patch.</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822325" algn="l"/>
              </a:tabLst>
            </a:pP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Place garment on Heat-seal machine – position Repair Film over damage –</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position Repair Fabric over Repair Film (allowing edges of Repair Film to show).</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Ensure that Repair Fabric is right side up with the twill in the same direction</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822325" algn="l"/>
              </a:tabLst>
            </a:pP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Apply pre-set pressure of at least </a:t>
            </a:r>
            <a:r>
              <a:rPr kumimoji="0" lang="en-US" altLang="en-US" sz="9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15lbs per Square inch for 20 seconds</a:t>
            </a: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					                     Repair Fabric					Repair Film-</a:t>
            </a:r>
            <a:endParaRPr lang="en-US" altLang="en-US" sz="700" dirty="0"/>
          </a:p>
          <a:p>
            <a:pPr marL="0" marR="0" lvl="0" indent="0" algn="l" defTabSz="914400" rtl="0" eaLnBrk="0" fontAlgn="base" latinLnBrk="0" hangingPunct="0">
              <a:lnSpc>
                <a:spcPct val="100000"/>
              </a:lnSpc>
              <a:spcBef>
                <a:spcPct val="0"/>
              </a:spcBef>
              <a:spcAft>
                <a:spcPct val="0"/>
              </a:spcAft>
              <a:buClrTx/>
              <a:buSzTx/>
              <a:buFontTx/>
              <a:buNone/>
              <a:tabLst>
                <a:tab pos="822325" algn="l"/>
              </a:tabLst>
            </a:pP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Repair film can be removed by re-applying the heat.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5D592EB3-2D29-2144-B5D4-E5942047933E}"/>
              </a:ext>
            </a:extLst>
          </p:cNvPr>
          <p:cNvSpPr txBox="1">
            <a:spLocks noChangeArrowheads="1"/>
          </p:cNvSpPr>
          <p:nvPr/>
        </p:nvSpPr>
        <p:spPr bwMode="auto">
          <a:xfrm>
            <a:off x="3675063" y="1708697"/>
            <a:ext cx="5486400" cy="639763"/>
          </a:xfrm>
          <a:prstGeom prst="rect">
            <a:avLst/>
          </a:prstGeom>
          <a:solidFill>
            <a:srgbClr val="FFFFFF"/>
          </a:solidFill>
          <a:ln w="9525">
            <a:solidFill>
              <a:srgbClr val="000000"/>
            </a:solidFill>
            <a:miter lim="800000"/>
            <a:headEnd/>
            <a:tailEnd/>
          </a:ln>
        </p:spPr>
        <p:txBody>
          <a:bodyPr vert="horz" wrap="square" lIns="91440" tIns="22860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REPAIR STANDARD FOR:		HOLES &amp; TEARS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1">
            <a:extLst>
              <a:ext uri="{FF2B5EF4-FFF2-40B4-BE49-F238E27FC236}">
                <a16:creationId xmlns:a16="http://schemas.microsoft.com/office/drawing/2014/main" id="{4ED2FF5F-3371-D34F-B42B-CB9BD57086EC}"/>
              </a:ext>
            </a:extLst>
          </p:cNvPr>
          <p:cNvSpPr txBox="1">
            <a:spLocks noChangeArrowheads="1"/>
          </p:cNvSpPr>
          <p:nvPr/>
        </p:nvSpPr>
        <p:spPr bwMode="auto">
          <a:xfrm>
            <a:off x="3675063" y="867323"/>
            <a:ext cx="5486400" cy="639762"/>
          </a:xfrm>
          <a:prstGeom prst="rect">
            <a:avLst/>
          </a:prstGeom>
          <a:solidFill>
            <a:srgbClr val="FFFFFF"/>
          </a:solidFill>
          <a:ln w="9525">
            <a:solidFill>
              <a:srgbClr val="000000"/>
            </a:solidFill>
            <a:miter lim="800000"/>
            <a:headEnd/>
            <a:tailEnd/>
          </a:ln>
        </p:spPr>
        <p:txBody>
          <a:bodyPr vert="horz" wrap="square" lIns="91440" tIns="9144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PRODUCT TYPE:		PPE GARMENTS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FLAME-RETARDANT</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						</a:t>
            </a:r>
            <a:r>
              <a:rPr kumimoji="0" lang="en-US" altLang="en-US" sz="12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	(EN470-1 &amp; EN531)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906C7D62-D1B1-604B-8039-DD9EAB393B55}"/>
              </a:ext>
            </a:extLst>
          </p:cNvPr>
          <p:cNvSpPr>
            <a:spLocks noChangeArrowheads="1"/>
          </p:cNvSpPr>
          <p:nvPr/>
        </p:nvSpPr>
        <p:spPr bwMode="auto">
          <a:xfrm>
            <a:off x="4950372" y="474130"/>
            <a:ext cx="34579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mic Sans MS" panose="030F0902030302020204" pitchFamily="66" charset="0"/>
              </a:rPr>
              <a:t>Sample Repair Standard for Workwear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8">
            <a:extLst>
              <a:ext uri="{FF2B5EF4-FFF2-40B4-BE49-F238E27FC236}">
                <a16:creationId xmlns:a16="http://schemas.microsoft.com/office/drawing/2014/main" id="{EE2F8D6D-B270-354F-8BB6-1D1DBEBC11DA}"/>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a:extLst>
              <a:ext uri="{FF2B5EF4-FFF2-40B4-BE49-F238E27FC236}">
                <a16:creationId xmlns:a16="http://schemas.microsoft.com/office/drawing/2014/main" id="{6D82843F-7558-734A-A14E-54143B281272}"/>
              </a:ext>
            </a:extLst>
          </p:cNvPr>
          <p:cNvSpPr>
            <a:spLocks noChangeAspect="1" noEditPoints="1" noChangeArrowheads="1" noChangeShapeType="1" noTextEdit="1"/>
          </p:cNvSpPr>
          <p:nvPr/>
        </p:nvSpPr>
        <p:spPr bwMode="auto">
          <a:xfrm>
            <a:off x="8098867" y="5872130"/>
            <a:ext cx="889365" cy="752540"/>
          </a:xfrm>
          <a:prstGeom prst="rect">
            <a:avLst/>
          </a:prstGeom>
          <a:solidFill>
            <a:srgbClr val="333333">
              <a:alpha val="50000"/>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GB"/>
          </a:p>
        </p:txBody>
      </p:sp>
    </p:spTree>
    <p:extLst>
      <p:ext uri="{BB962C8B-B14F-4D97-AF65-F5344CB8AC3E}">
        <p14:creationId xmlns:p14="http://schemas.microsoft.com/office/powerpoint/2010/main" val="126442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9D1623-93FD-964F-B7E5-15119769711B}"/>
              </a:ext>
            </a:extLst>
          </p:cNvPr>
          <p:cNvSpPr>
            <a:spLocks noGrp="1"/>
          </p:cNvSpPr>
          <p:nvPr>
            <p:ph type="sldNum" sz="quarter" idx="12"/>
          </p:nvPr>
        </p:nvSpPr>
        <p:spPr/>
        <p:txBody>
          <a:bodyPr/>
          <a:lstStyle/>
          <a:p>
            <a:pPr>
              <a:defRPr/>
            </a:pPr>
            <a:fld id="{9EF554F4-07A5-48D0-B9DD-265890475894}" type="slidenum">
              <a:rPr lang="en-GB" smtClean="0"/>
              <a:pPr>
                <a:defRPr/>
              </a:pPr>
              <a:t>12</a:t>
            </a:fld>
            <a:endParaRPr lang="en-GB"/>
          </a:p>
        </p:txBody>
      </p:sp>
      <p:sp>
        <p:nvSpPr>
          <p:cNvPr id="3" name="Rectangle 2">
            <a:extLst>
              <a:ext uri="{FF2B5EF4-FFF2-40B4-BE49-F238E27FC236}">
                <a16:creationId xmlns:a16="http://schemas.microsoft.com/office/drawing/2014/main" id="{BA84B6A5-7C7D-1643-BD18-6DC58AF0DAE6}"/>
              </a:ext>
            </a:extLst>
          </p:cNvPr>
          <p:cNvSpPr/>
          <p:nvPr/>
        </p:nvSpPr>
        <p:spPr>
          <a:xfrm>
            <a:off x="3773214" y="117693"/>
            <a:ext cx="6096000" cy="6186309"/>
          </a:xfrm>
          <a:prstGeom prst="rect">
            <a:avLst/>
          </a:prstGeom>
        </p:spPr>
        <p:txBody>
          <a:bodyPr>
            <a:spAutoFit/>
          </a:bodyPr>
          <a:lstStyle/>
          <a:p>
            <a:pPr algn="ctr"/>
            <a:r>
              <a:rPr lang="en-AU" sz="900" b="1" i="1" u="sng" kern="0" dirty="0">
                <a:effectLst/>
                <a:latin typeface="Times New Roman" panose="02020603050405020304" pitchFamily="18" charset="0"/>
              </a:rPr>
              <a:t>HIGH VISIBILITY GARMENTS</a:t>
            </a:r>
            <a:endParaRPr lang="en-GB" sz="900" b="1" u="sng" kern="0" dirty="0">
              <a:latin typeface="Times New Roman" panose="02020603050405020304" pitchFamily="18" charset="0"/>
            </a:endParaRPr>
          </a:p>
          <a:p>
            <a:pPr algn="ctr"/>
            <a:r>
              <a:rPr lang="en-AU" sz="900" b="1" i="1" u="sng" kern="0" dirty="0">
                <a:effectLst/>
                <a:latin typeface="Times New Roman" panose="02020603050405020304" pitchFamily="18" charset="0"/>
              </a:rPr>
              <a:t>PLANT INSPECTION PROCEDURES</a:t>
            </a:r>
            <a:endParaRPr lang="en-GB" sz="900" b="1" u="sng" kern="0" dirty="0">
              <a:latin typeface="Times New Roman" panose="02020603050405020304" pitchFamily="18" charset="0"/>
            </a:endParaRPr>
          </a:p>
          <a:p>
            <a:r>
              <a:rPr lang="en-AU" sz="900" dirty="0">
                <a:latin typeface="Times New Roman" panose="02020603050405020304" pitchFamily="18" charset="0"/>
                <a:ea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r>
              <a:rPr lang="en-AU" sz="900" dirty="0">
                <a:latin typeface="Times New Roman" panose="02020603050405020304" pitchFamily="18" charset="0"/>
                <a:ea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r>
              <a:rPr lang="en-AU" sz="900" dirty="0">
                <a:latin typeface="Times New Roman" panose="02020603050405020304" pitchFamily="18" charset="0"/>
                <a:ea typeface="Times New Roman" panose="02020603050405020304" pitchFamily="18" charset="0"/>
              </a:rPr>
              <a:t>Various external factors including soiling, intensive wear, inappropriate washing, flame damage and advanced ageing of the garment can affect or deteriorate the properties of the retroreflective tape and fluorescent background material. </a:t>
            </a:r>
            <a:endParaRPr lang="en-GB" sz="900" dirty="0">
              <a:latin typeface="Times New Roman" panose="02020603050405020304" pitchFamily="18" charset="0"/>
              <a:ea typeface="Times New Roman" panose="02020603050405020304" pitchFamily="18" charset="0"/>
            </a:endParaRPr>
          </a:p>
          <a:p>
            <a:r>
              <a:rPr lang="en-AU" sz="900" dirty="0">
                <a:latin typeface="Times New Roman" panose="02020603050405020304" pitchFamily="18" charset="0"/>
                <a:ea typeface="Times New Roman" panose="02020603050405020304" pitchFamily="18" charset="0"/>
              </a:rPr>
              <a:t>	It is therefore necessary to check, </a:t>
            </a:r>
            <a:r>
              <a:rPr lang="en-AU" sz="900" b="1" dirty="0">
                <a:latin typeface="Times New Roman" panose="02020603050405020304" pitchFamily="18" charset="0"/>
                <a:ea typeface="Times New Roman" panose="02020603050405020304" pitchFamily="18" charset="0"/>
              </a:rPr>
              <a:t>after every wash and finish process,</a:t>
            </a:r>
            <a:r>
              <a:rPr lang="en-AU" sz="900" dirty="0">
                <a:latin typeface="Times New Roman" panose="02020603050405020304" pitchFamily="18" charset="0"/>
                <a:ea typeface="Times New Roman" panose="02020603050405020304" pitchFamily="18" charset="0"/>
              </a:rPr>
              <a:t> the performance of the tape using a 3M Confirm Verifier and the fabric using a graded swatch, as detailed below.  </a:t>
            </a:r>
            <a:endParaRPr lang="en-GB" sz="900" dirty="0">
              <a:latin typeface="Times New Roman" panose="02020603050405020304" pitchFamily="18" charset="0"/>
              <a:ea typeface="Times New Roman" panose="02020603050405020304" pitchFamily="18" charset="0"/>
            </a:endParaRPr>
          </a:p>
          <a:p>
            <a:r>
              <a:rPr lang="en-AU" sz="900" b="1" dirty="0">
                <a:latin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AU" sz="900" b="1" u="sng" dirty="0">
                <a:effectLst/>
                <a:latin typeface="Times New Roman" panose="02020603050405020304" pitchFamily="18" charset="0"/>
              </a:rPr>
              <a:t>RETROREFLECTIVE TAPE TEST</a:t>
            </a:r>
            <a:endParaRPr lang="en-GB" sz="900" b="1" dirty="0">
              <a:latin typeface="Times New Roman" panose="02020603050405020304" pitchFamily="18" charset="0"/>
            </a:endParaRPr>
          </a:p>
          <a:p>
            <a:r>
              <a:rPr lang="en-AU" sz="900" dirty="0">
                <a:latin typeface="Times New Roman" panose="02020603050405020304" pitchFamily="18" charset="0"/>
                <a:ea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900" b="1" dirty="0">
                <a:latin typeface="Times New Roman" panose="02020603050405020304" pitchFamily="18" charset="0"/>
                <a:ea typeface="Times New Roman" panose="02020603050405020304" pitchFamily="18" charset="0"/>
              </a:rPr>
              <a:t>Equipment required</a:t>
            </a:r>
            <a:endParaRPr lang="en-GB" sz="900" dirty="0">
              <a:latin typeface="Times New Roman" panose="02020603050405020304" pitchFamily="18" charset="0"/>
              <a:ea typeface="Times New Roman" panose="02020603050405020304" pitchFamily="18" charset="0"/>
            </a:endParaRPr>
          </a:p>
          <a:p>
            <a:r>
              <a:rPr lang="en-AU" sz="900" b="1" dirty="0">
                <a:latin typeface="Times New Roman" panose="02020603050405020304" pitchFamily="18" charset="0"/>
                <a:ea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900" dirty="0">
                <a:latin typeface="Times New Roman" panose="02020603050405020304" pitchFamily="18" charset="0"/>
                <a:ea typeface="Times New Roman" panose="02020603050405020304" pitchFamily="18" charset="0"/>
              </a:rPr>
              <a:t>Designated darkened area (approx. 5m x 0.7m).</a:t>
            </a:r>
            <a:endParaRPr lang="en-GB" sz="9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900" dirty="0">
                <a:latin typeface="Times New Roman" panose="02020603050405020304" pitchFamily="18" charset="0"/>
                <a:ea typeface="Times New Roman" panose="02020603050405020304" pitchFamily="18" charset="0"/>
              </a:rPr>
              <a:t>3M Confirm Verifier.</a:t>
            </a:r>
            <a:endParaRPr lang="en-GB" sz="9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900" dirty="0">
                <a:latin typeface="Times New Roman" panose="02020603050405020304" pitchFamily="18" charset="0"/>
                <a:ea typeface="Times New Roman" panose="02020603050405020304" pitchFamily="18" charset="0"/>
              </a:rPr>
              <a:t>3M 9920-retroreflective tape sample at minimum acceptable reflectance standard (mars), defined as 100 cd/lx/m² from EN 471 :1994 and of size 50x200mm.</a:t>
            </a:r>
            <a:endParaRPr lang="en-GB" sz="9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900" dirty="0">
                <a:latin typeface="Times New Roman" panose="02020603050405020304" pitchFamily="18" charset="0"/>
                <a:ea typeface="Times New Roman" panose="02020603050405020304" pitchFamily="18" charset="0"/>
              </a:rPr>
              <a:t>Plant Logbook identifying Reject Garments stating all key information from Garment label.</a:t>
            </a:r>
            <a:endParaRPr lang="en-GB" sz="9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900" dirty="0">
                <a:latin typeface="Times New Roman" panose="02020603050405020304" pitchFamily="18" charset="0"/>
                <a:ea typeface="Times New Roman" panose="02020603050405020304" pitchFamily="18" charset="0"/>
              </a:rPr>
              <a:t>Faulty PPE Garment repair tickets.</a:t>
            </a:r>
            <a:endParaRPr lang="en-GB" sz="9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900" dirty="0">
                <a:latin typeface="Times New Roman" panose="02020603050405020304" pitchFamily="18" charset="0"/>
                <a:ea typeface="Times New Roman" panose="02020603050405020304" pitchFamily="18" charset="0"/>
              </a:rPr>
              <a:t>Reject bags for faulty garments.</a:t>
            </a:r>
            <a:endParaRPr lang="en-GB" sz="900" dirty="0">
              <a:latin typeface="Times New Roman" panose="02020603050405020304" pitchFamily="18" charset="0"/>
              <a:ea typeface="Times New Roman" panose="02020603050405020304" pitchFamily="18" charset="0"/>
            </a:endParaRPr>
          </a:p>
          <a:p>
            <a:r>
              <a:rPr lang="en-AU" sz="900" dirty="0">
                <a:latin typeface="Times New Roman" panose="02020603050405020304" pitchFamily="18" charset="0"/>
                <a:ea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marL="228600" indent="-228600">
              <a:tabLst>
                <a:tab pos="228600" algn="l"/>
              </a:tabLst>
            </a:pPr>
            <a:r>
              <a:rPr lang="en-AU" sz="900" b="1" dirty="0">
                <a:latin typeface="Times New Roman" panose="02020603050405020304" pitchFamily="18" charset="0"/>
                <a:ea typeface="Times New Roman" panose="02020603050405020304" pitchFamily="18" charset="0"/>
              </a:rPr>
              <a:t>Inspection Procedure</a:t>
            </a:r>
            <a:endParaRPr lang="en-GB" sz="900" dirty="0">
              <a:latin typeface="Times New Roman" panose="02020603050405020304" pitchFamily="18" charset="0"/>
              <a:ea typeface="Times New Roman" panose="02020603050405020304" pitchFamily="18" charset="0"/>
            </a:endParaRPr>
          </a:p>
          <a:p>
            <a:r>
              <a:rPr lang="en-AU" sz="900" b="1" dirty="0">
                <a:latin typeface="Times New Roman" panose="02020603050405020304" pitchFamily="18" charset="0"/>
                <a:ea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900" dirty="0">
                <a:latin typeface="Times New Roman" panose="02020603050405020304" pitchFamily="18" charset="0"/>
                <a:ea typeface="Times New Roman" panose="02020603050405020304" pitchFamily="18" charset="0"/>
              </a:rPr>
              <a:t>Hang the garment in a vertical position ideally in a darkened area or where there is minimal extraneous light which may affect the test result.</a:t>
            </a:r>
            <a:endParaRPr lang="en-GB" sz="900" dirty="0">
              <a:latin typeface="Times New Roman" panose="02020603050405020304" pitchFamily="18" charset="0"/>
              <a:ea typeface="Times New Roman" panose="02020603050405020304" pitchFamily="18" charset="0"/>
            </a:endParaRPr>
          </a:p>
          <a:p>
            <a:r>
              <a:rPr lang="en-AU" sz="900" dirty="0">
                <a:latin typeface="Times New Roman" panose="02020603050405020304" pitchFamily="18" charset="0"/>
                <a:ea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900" dirty="0">
                <a:latin typeface="Times New Roman" panose="02020603050405020304" pitchFamily="18" charset="0"/>
                <a:ea typeface="Times New Roman" panose="02020603050405020304" pitchFamily="18" charset="0"/>
              </a:rPr>
              <a:t>Stand approximately 5m away from the garment and hold the 3M Confirm Verifier close to the favoured eye, with the switch facing towards you, and switch on.</a:t>
            </a:r>
            <a:endParaRPr lang="en-GB" sz="900" dirty="0">
              <a:latin typeface="Times New Roman" panose="02020603050405020304" pitchFamily="18" charset="0"/>
              <a:ea typeface="Times New Roman" panose="02020603050405020304" pitchFamily="18" charset="0"/>
            </a:endParaRPr>
          </a:p>
          <a:p>
            <a:r>
              <a:rPr lang="en-AU" sz="900" dirty="0">
                <a:latin typeface="Times New Roman" panose="02020603050405020304" pitchFamily="18" charset="0"/>
                <a:ea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900" dirty="0">
                <a:latin typeface="Times New Roman" panose="02020603050405020304" pitchFamily="18" charset="0"/>
                <a:ea typeface="Times New Roman" panose="02020603050405020304" pitchFamily="18" charset="0"/>
              </a:rPr>
              <a:t>Aim the light beam at the garments retroreflective tape and compare its brightness, on the front and back of the garment, (by looking through the eyepiece) against that of the reflective tape sample (mars).</a:t>
            </a:r>
            <a:endParaRPr lang="en-GB" sz="900" dirty="0">
              <a:latin typeface="Times New Roman" panose="02020603050405020304" pitchFamily="18" charset="0"/>
              <a:ea typeface="Times New Roman" panose="02020603050405020304" pitchFamily="18" charset="0"/>
            </a:endParaRPr>
          </a:p>
          <a:p>
            <a:pPr marL="1371600" indent="-914400"/>
            <a:r>
              <a:rPr lang="en-AU" sz="900" dirty="0">
                <a:latin typeface="Times New Roman" panose="02020603050405020304" pitchFamily="18" charset="0"/>
                <a:ea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marL="685800"/>
            <a:r>
              <a:rPr lang="en-AU" sz="900" dirty="0">
                <a:latin typeface="Times New Roman" panose="02020603050405020304" pitchFamily="18" charset="0"/>
                <a:ea typeface="Times New Roman" panose="02020603050405020304" pitchFamily="18" charset="0"/>
              </a:rPr>
              <a:t>If the reflected light from the  garment tape appears to be above the mars sample, then its performance can be deemed satisfactory, but if it is below, then the garment has failed and should be </a:t>
            </a:r>
            <a:r>
              <a:rPr lang="en-AU" sz="900" b="1" dirty="0">
                <a:latin typeface="Times New Roman" panose="02020603050405020304" pitchFamily="18" charset="0"/>
                <a:ea typeface="Times New Roman" panose="02020603050405020304" pitchFamily="18" charset="0"/>
              </a:rPr>
              <a:t>REJECTED.</a:t>
            </a:r>
            <a:r>
              <a:rPr lang="en-AU" sz="900" dirty="0">
                <a:latin typeface="Times New Roman" panose="02020603050405020304" pitchFamily="18" charset="0"/>
                <a:ea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marL="685800"/>
            <a:r>
              <a:rPr lang="en-AU" sz="900" b="1" dirty="0">
                <a:latin typeface="Times New Roman" panose="02020603050405020304" pitchFamily="18" charset="0"/>
                <a:ea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marL="685800"/>
            <a:r>
              <a:rPr lang="en-AU" sz="900" dirty="0">
                <a:latin typeface="Times New Roman" panose="02020603050405020304" pitchFamily="18" charset="0"/>
                <a:ea typeface="Times New Roman" panose="02020603050405020304" pitchFamily="18" charset="0"/>
              </a:rPr>
              <a:t>If the retroreflective tape is not securely sewn to the garment, the garment should be </a:t>
            </a:r>
            <a:r>
              <a:rPr lang="en-AU" sz="900" b="1" dirty="0">
                <a:latin typeface="Times New Roman" panose="02020603050405020304" pitchFamily="18" charset="0"/>
                <a:ea typeface="Times New Roman" panose="02020603050405020304" pitchFamily="18" charset="0"/>
              </a:rPr>
              <a:t>REJECTED.</a:t>
            </a:r>
            <a:r>
              <a:rPr lang="en-AU" sz="900" dirty="0">
                <a:latin typeface="Times New Roman" panose="02020603050405020304" pitchFamily="18" charset="0"/>
                <a:ea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r>
              <a:rPr lang="en-AU" sz="900" dirty="0">
                <a:latin typeface="Times New Roman" panose="02020603050405020304" pitchFamily="18" charset="0"/>
                <a:ea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228600" algn="l"/>
              </a:tabLst>
            </a:pPr>
            <a:r>
              <a:rPr lang="en-AU" sz="900" b="1" dirty="0">
                <a:latin typeface="Times New Roman" panose="02020603050405020304" pitchFamily="18" charset="0"/>
                <a:ea typeface="Times New Roman" panose="02020603050405020304" pitchFamily="18" charset="0"/>
              </a:rPr>
              <a:t>REJECTED </a:t>
            </a:r>
            <a:r>
              <a:rPr lang="en-AU" sz="900" dirty="0">
                <a:latin typeface="Times New Roman" panose="02020603050405020304" pitchFamily="18" charset="0"/>
                <a:ea typeface="Times New Roman" panose="02020603050405020304" pitchFamily="18" charset="0"/>
              </a:rPr>
              <a:t>garments must be folded and placed in the garment reject bag</a:t>
            </a:r>
            <a:endParaRPr lang="en-GB" sz="900" dirty="0">
              <a:latin typeface="Times New Roman" panose="02020603050405020304" pitchFamily="18" charset="0"/>
              <a:ea typeface="Times New Roman" panose="02020603050405020304" pitchFamily="18" charset="0"/>
            </a:endParaRPr>
          </a:p>
          <a:p>
            <a:pPr marL="1371600" indent="-914400"/>
            <a:r>
              <a:rPr lang="en-AU" sz="900" b="1" dirty="0">
                <a:latin typeface="Times New Roman" panose="02020603050405020304" pitchFamily="18" charset="0"/>
                <a:ea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900" b="1" dirty="0">
                <a:latin typeface="Times New Roman" panose="02020603050405020304" pitchFamily="18" charset="0"/>
                <a:ea typeface="Times New Roman" panose="02020603050405020304" pitchFamily="18" charset="0"/>
              </a:rPr>
              <a:t>Reporting procedure</a:t>
            </a:r>
            <a:endParaRPr lang="en-GB" sz="900" dirty="0">
              <a:latin typeface="Times New Roman" panose="02020603050405020304" pitchFamily="18" charset="0"/>
              <a:ea typeface="Times New Roman" panose="02020603050405020304" pitchFamily="18" charset="0"/>
            </a:endParaRPr>
          </a:p>
          <a:p>
            <a:pPr marL="1371600" indent="-914400"/>
            <a:r>
              <a:rPr lang="en-AU" sz="900" b="1" dirty="0">
                <a:latin typeface="Times New Roman" panose="02020603050405020304" pitchFamily="18" charset="0"/>
                <a:ea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900" b="1" dirty="0">
                <a:latin typeface="Times New Roman" panose="02020603050405020304" pitchFamily="18" charset="0"/>
                <a:ea typeface="Times New Roman" panose="02020603050405020304" pitchFamily="18" charset="0"/>
              </a:rPr>
              <a:t>Rejected</a:t>
            </a:r>
            <a:r>
              <a:rPr lang="en-AU" sz="900" dirty="0">
                <a:latin typeface="Times New Roman" panose="02020603050405020304" pitchFamily="18" charset="0"/>
                <a:ea typeface="Times New Roman" panose="02020603050405020304" pitchFamily="18" charset="0"/>
              </a:rPr>
              <a:t> garments should have their customer details entered into the reject Logbook.</a:t>
            </a:r>
            <a:endParaRPr lang="en-GB" sz="9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900" b="1" dirty="0">
                <a:latin typeface="Times New Roman" panose="02020603050405020304" pitchFamily="18" charset="0"/>
                <a:ea typeface="Times New Roman" panose="02020603050405020304" pitchFamily="18" charset="0"/>
              </a:rPr>
              <a:t>Rejected</a:t>
            </a:r>
            <a:r>
              <a:rPr lang="en-AU" sz="900" dirty="0">
                <a:latin typeface="Times New Roman" panose="02020603050405020304" pitchFamily="18" charset="0"/>
                <a:ea typeface="Times New Roman" panose="02020603050405020304" pitchFamily="18" charset="0"/>
              </a:rPr>
              <a:t> garments should be fitted with a ‘Faulty PPE Garment’ repair ticket, identifying the failure.</a:t>
            </a:r>
            <a:endParaRPr lang="en-GB" sz="900" dirty="0">
              <a:latin typeface="Times New Roman" panose="02020603050405020304" pitchFamily="18" charset="0"/>
              <a:ea typeface="Times New Roman" panose="02020603050405020304" pitchFamily="18" charset="0"/>
            </a:endParaRPr>
          </a:p>
          <a:p>
            <a:r>
              <a:rPr lang="en-AU" sz="900" dirty="0">
                <a:latin typeface="Times New Roman" panose="02020603050405020304" pitchFamily="18" charset="0"/>
                <a:ea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9866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6BEF53-821F-C24E-A4C7-1B546515CBEE}"/>
              </a:ext>
            </a:extLst>
          </p:cNvPr>
          <p:cNvSpPr>
            <a:spLocks noGrp="1"/>
          </p:cNvSpPr>
          <p:nvPr>
            <p:ph type="sldNum" sz="quarter" idx="12"/>
          </p:nvPr>
        </p:nvSpPr>
        <p:spPr/>
        <p:txBody>
          <a:bodyPr/>
          <a:lstStyle/>
          <a:p>
            <a:pPr>
              <a:defRPr/>
            </a:pPr>
            <a:fld id="{9EF554F4-07A5-48D0-B9DD-265890475894}" type="slidenum">
              <a:rPr lang="en-GB" smtClean="0"/>
              <a:pPr>
                <a:defRPr/>
              </a:pPr>
              <a:t>13</a:t>
            </a:fld>
            <a:endParaRPr lang="en-GB"/>
          </a:p>
        </p:txBody>
      </p:sp>
      <p:sp>
        <p:nvSpPr>
          <p:cNvPr id="3" name="Rectangle 2">
            <a:extLst>
              <a:ext uri="{FF2B5EF4-FFF2-40B4-BE49-F238E27FC236}">
                <a16:creationId xmlns:a16="http://schemas.microsoft.com/office/drawing/2014/main" id="{6211221F-2205-FA4E-91CF-F81760F9A3C6}"/>
              </a:ext>
            </a:extLst>
          </p:cNvPr>
          <p:cNvSpPr/>
          <p:nvPr/>
        </p:nvSpPr>
        <p:spPr>
          <a:xfrm>
            <a:off x="3520965" y="251207"/>
            <a:ext cx="6096000" cy="6355586"/>
          </a:xfrm>
          <a:prstGeom prst="rect">
            <a:avLst/>
          </a:prstGeom>
        </p:spPr>
        <p:txBody>
          <a:bodyPr>
            <a:spAutoFit/>
          </a:bodyPr>
          <a:lstStyle/>
          <a:p>
            <a:pPr marL="1371600" indent="-914400" algn="ctr"/>
            <a:r>
              <a:rPr lang="en-AU" sz="1100" b="1" u="sng" dirty="0">
                <a:effectLst/>
                <a:latin typeface="Times New Roman" panose="02020603050405020304" pitchFamily="18" charset="0"/>
              </a:rPr>
              <a:t>FLUORESCENT FABRIC TEST</a:t>
            </a:r>
            <a:endParaRPr lang="en-GB" sz="1100" b="1" u="sng" dirty="0">
              <a:latin typeface="Times New Roman" panose="02020603050405020304" pitchFamily="18" charset="0"/>
            </a:endParaRPr>
          </a:p>
          <a:p>
            <a:r>
              <a:rPr lang="en-AU" sz="1100" dirty="0">
                <a:latin typeface="Times New Roman" panose="02020603050405020304" pitchFamily="18"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r>
              <a:rPr lang="en-AU" sz="1100" dirty="0">
                <a:latin typeface="Times New Roman" panose="02020603050405020304" pitchFamily="18"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1100" b="1" dirty="0">
                <a:latin typeface="Times New Roman" panose="02020603050405020304" pitchFamily="18" charset="0"/>
                <a:ea typeface="Times New Roman" panose="02020603050405020304" pitchFamily="18" charset="0"/>
              </a:rPr>
              <a:t>Equipment required</a:t>
            </a:r>
            <a:endParaRPr lang="en-GB" sz="1100" dirty="0">
              <a:latin typeface="Times New Roman" panose="02020603050405020304" pitchFamily="18" charset="0"/>
              <a:ea typeface="Times New Roman" panose="02020603050405020304" pitchFamily="18" charset="0"/>
            </a:endParaRPr>
          </a:p>
          <a:p>
            <a:r>
              <a:rPr lang="en-AU" sz="1100" dirty="0">
                <a:latin typeface="Times New Roman" panose="02020603050405020304" pitchFamily="18"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1100" dirty="0">
                <a:latin typeface="Times New Roman" panose="02020603050405020304" pitchFamily="18" charset="0"/>
                <a:ea typeface="Times New Roman" panose="02020603050405020304" pitchFamily="18" charset="0"/>
              </a:rPr>
              <a:t>Designated well-lit area.</a:t>
            </a:r>
            <a:endParaRPr lang="en-GB" sz="11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1100" dirty="0">
                <a:latin typeface="Times New Roman" panose="02020603050405020304" pitchFamily="18" charset="0"/>
                <a:ea typeface="Times New Roman" panose="02020603050405020304" pitchFamily="18" charset="0"/>
              </a:rPr>
              <a:t>Fluorescent fabric sample at minimum acceptable fluorescence/luminance (</a:t>
            </a:r>
            <a:r>
              <a:rPr lang="en-AU" sz="1100" dirty="0" err="1">
                <a:latin typeface="Times New Roman" panose="02020603050405020304" pitchFamily="18" charset="0"/>
                <a:ea typeface="Times New Roman" panose="02020603050405020304" pitchFamily="18" charset="0"/>
              </a:rPr>
              <a:t>mafl</a:t>
            </a:r>
            <a:r>
              <a:rPr lang="en-AU" sz="1100" dirty="0">
                <a:latin typeface="Times New Roman" panose="02020603050405020304" pitchFamily="18" charset="0"/>
                <a:ea typeface="Times New Roman" panose="02020603050405020304" pitchFamily="18" charset="0"/>
              </a:rPr>
              <a:t>) from EN 471 :1994 and of size (290x200mm)</a:t>
            </a:r>
            <a:endParaRPr lang="en-GB" sz="11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1100" dirty="0">
                <a:latin typeface="Times New Roman" panose="02020603050405020304" pitchFamily="18" charset="0"/>
                <a:ea typeface="Times New Roman" panose="02020603050405020304" pitchFamily="18" charset="0"/>
              </a:rPr>
              <a:t>Plant rejects Logbook.</a:t>
            </a:r>
            <a:endParaRPr lang="en-GB" sz="11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1100" dirty="0">
                <a:latin typeface="Times New Roman" panose="02020603050405020304" pitchFamily="18" charset="0"/>
                <a:ea typeface="Times New Roman" panose="02020603050405020304" pitchFamily="18" charset="0"/>
              </a:rPr>
              <a:t>Faulty PPE garment tickets.</a:t>
            </a:r>
            <a:endParaRPr lang="en-GB" sz="1100" dirty="0">
              <a:latin typeface="Times New Roman" panose="02020603050405020304" pitchFamily="18" charset="0"/>
              <a:ea typeface="Times New Roman" panose="02020603050405020304" pitchFamily="18" charset="0"/>
            </a:endParaRPr>
          </a:p>
          <a:p>
            <a:r>
              <a:rPr lang="en-AU" sz="1100" dirty="0">
                <a:latin typeface="Times New Roman" panose="02020603050405020304" pitchFamily="18"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1100" b="1" dirty="0">
                <a:latin typeface="Times New Roman" panose="02020603050405020304" pitchFamily="18" charset="0"/>
                <a:ea typeface="Times New Roman" panose="02020603050405020304" pitchFamily="18" charset="0"/>
              </a:rPr>
              <a:t>Inspection procedure</a:t>
            </a:r>
            <a:endParaRPr lang="en-GB" sz="1100" dirty="0">
              <a:latin typeface="Times New Roman" panose="02020603050405020304" pitchFamily="18" charset="0"/>
              <a:ea typeface="Times New Roman" panose="02020603050405020304" pitchFamily="18" charset="0"/>
            </a:endParaRPr>
          </a:p>
          <a:p>
            <a:r>
              <a:rPr lang="en-AU" sz="1100" b="1" dirty="0">
                <a:latin typeface="Times New Roman" panose="02020603050405020304" pitchFamily="18"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1100" dirty="0">
                <a:latin typeface="Times New Roman" panose="02020603050405020304" pitchFamily="18" charset="0"/>
                <a:ea typeface="Times New Roman" panose="02020603050405020304" pitchFamily="18" charset="0"/>
              </a:rPr>
              <a:t>Hang the garment in a vertical position in a well-lit area.</a:t>
            </a:r>
            <a:endParaRPr lang="en-GB" sz="1100" dirty="0">
              <a:latin typeface="Times New Roman" panose="02020603050405020304" pitchFamily="18" charset="0"/>
              <a:ea typeface="Times New Roman" panose="02020603050405020304" pitchFamily="18" charset="0"/>
            </a:endParaRPr>
          </a:p>
          <a:p>
            <a:r>
              <a:rPr lang="en-AU" sz="1100" b="1" dirty="0">
                <a:latin typeface="Times New Roman" panose="02020603050405020304" pitchFamily="18"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1100" dirty="0">
                <a:latin typeface="Times New Roman" panose="02020603050405020304" pitchFamily="18" charset="0"/>
                <a:ea typeface="Times New Roman" panose="02020603050405020304" pitchFamily="18" charset="0"/>
              </a:rPr>
              <a:t>Stand approximately ½ metre away from the garment and compare its fluorescence, on the front and back of the garment, against the </a:t>
            </a:r>
            <a:r>
              <a:rPr lang="en-AU" sz="1100" dirty="0" err="1">
                <a:latin typeface="Times New Roman" panose="02020603050405020304" pitchFamily="18" charset="0"/>
                <a:ea typeface="Times New Roman" panose="02020603050405020304" pitchFamily="18" charset="0"/>
              </a:rPr>
              <a:t>mafl</a:t>
            </a:r>
            <a:r>
              <a:rPr lang="en-AU" sz="1100" dirty="0">
                <a:latin typeface="Times New Roman" panose="02020603050405020304" pitchFamily="18" charset="0"/>
                <a:ea typeface="Times New Roman" panose="02020603050405020304" pitchFamily="18" charset="0"/>
              </a:rPr>
              <a:t> sample.</a:t>
            </a:r>
            <a:endParaRPr lang="en-GB" sz="1100" dirty="0">
              <a:latin typeface="Times New Roman" panose="02020603050405020304" pitchFamily="18" charset="0"/>
              <a:ea typeface="Times New Roman" panose="02020603050405020304" pitchFamily="18" charset="0"/>
            </a:endParaRPr>
          </a:p>
          <a:p>
            <a:r>
              <a:rPr lang="en-AU" sz="1100" dirty="0">
                <a:latin typeface="Times New Roman" panose="02020603050405020304" pitchFamily="18"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pPr marL="457200"/>
            <a:r>
              <a:rPr lang="en-AU" sz="1100" dirty="0">
                <a:latin typeface="Times New Roman" panose="02020603050405020304" pitchFamily="18"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pPr marL="914400"/>
            <a:r>
              <a:rPr lang="en-AU" sz="1100" dirty="0">
                <a:latin typeface="Times New Roman" panose="02020603050405020304" pitchFamily="18" charset="0"/>
                <a:ea typeface="Times New Roman" panose="02020603050405020304" pitchFamily="18" charset="0"/>
              </a:rPr>
              <a:t>If the visible fluorescence of the garment fabric appears to be higher than the </a:t>
            </a:r>
            <a:r>
              <a:rPr lang="en-AU" sz="1100" dirty="0" err="1">
                <a:latin typeface="Times New Roman" panose="02020603050405020304" pitchFamily="18" charset="0"/>
                <a:ea typeface="Times New Roman" panose="02020603050405020304" pitchFamily="18" charset="0"/>
              </a:rPr>
              <a:t>mafl</a:t>
            </a:r>
            <a:r>
              <a:rPr lang="en-AU" sz="1100" dirty="0">
                <a:latin typeface="Times New Roman" panose="02020603050405020304" pitchFamily="18" charset="0"/>
                <a:ea typeface="Times New Roman" panose="02020603050405020304" pitchFamily="18" charset="0"/>
              </a:rPr>
              <a:t> sample, its performance can be deemed satisfactory, but if less then it should be </a:t>
            </a:r>
            <a:r>
              <a:rPr lang="en-AU" sz="1100" b="1" dirty="0">
                <a:latin typeface="Times New Roman" panose="02020603050405020304" pitchFamily="18" charset="0"/>
                <a:ea typeface="Times New Roman" panose="02020603050405020304" pitchFamily="18" charset="0"/>
              </a:rPr>
              <a:t>REJECTED.</a:t>
            </a:r>
            <a:endParaRPr lang="en-GB" sz="1100" dirty="0">
              <a:latin typeface="Times New Roman" panose="02020603050405020304" pitchFamily="18" charset="0"/>
              <a:ea typeface="Times New Roman" panose="02020603050405020304" pitchFamily="18" charset="0"/>
            </a:endParaRPr>
          </a:p>
          <a:p>
            <a:pPr marL="457200"/>
            <a:r>
              <a:rPr lang="en-AU" sz="1100" dirty="0">
                <a:latin typeface="Times New Roman" panose="02020603050405020304" pitchFamily="18"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pPr marL="457200"/>
            <a:r>
              <a:rPr lang="en-AU" sz="1100" dirty="0">
                <a:latin typeface="Times New Roman" panose="02020603050405020304" pitchFamily="18"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1100" b="1" dirty="0">
                <a:latin typeface="Times New Roman" panose="02020603050405020304" pitchFamily="18" charset="0"/>
                <a:ea typeface="Times New Roman" panose="02020603050405020304" pitchFamily="18" charset="0"/>
              </a:rPr>
              <a:t>Reporting procedure</a:t>
            </a:r>
            <a:endParaRPr lang="en-GB" sz="1100" dirty="0">
              <a:latin typeface="Times New Roman" panose="02020603050405020304" pitchFamily="18" charset="0"/>
              <a:ea typeface="Times New Roman" panose="02020603050405020304" pitchFamily="18" charset="0"/>
            </a:endParaRPr>
          </a:p>
          <a:p>
            <a:pPr marL="38100"/>
            <a:r>
              <a:rPr lang="en-AU" sz="1100" b="1" dirty="0">
                <a:latin typeface="Times New Roman" panose="02020603050405020304" pitchFamily="18"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1100" b="1" dirty="0">
                <a:latin typeface="Times New Roman" panose="02020603050405020304" pitchFamily="18" charset="0"/>
                <a:ea typeface="Times New Roman" panose="02020603050405020304" pitchFamily="18" charset="0"/>
              </a:rPr>
              <a:t>Rejected</a:t>
            </a:r>
            <a:r>
              <a:rPr lang="en-AU" sz="1100" dirty="0">
                <a:latin typeface="Times New Roman" panose="02020603050405020304" pitchFamily="18" charset="0"/>
                <a:ea typeface="Times New Roman" panose="02020603050405020304" pitchFamily="18" charset="0"/>
              </a:rPr>
              <a:t> garments should have their customer details entered into the reject Logbook.</a:t>
            </a:r>
            <a:endParaRPr lang="en-GB" sz="11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1100" b="1" dirty="0">
                <a:latin typeface="Times New Roman" panose="02020603050405020304" pitchFamily="18" charset="0"/>
                <a:ea typeface="Times New Roman" panose="02020603050405020304" pitchFamily="18" charset="0"/>
              </a:rPr>
              <a:t>Rejected</a:t>
            </a:r>
            <a:r>
              <a:rPr lang="en-AU" sz="1100" dirty="0">
                <a:latin typeface="Times New Roman" panose="02020603050405020304" pitchFamily="18" charset="0"/>
                <a:ea typeface="Times New Roman" panose="02020603050405020304" pitchFamily="18" charset="0"/>
              </a:rPr>
              <a:t> garments should be fitted with ‘Faulty PPE garment’ repair ticket, identifying the failure.</a:t>
            </a:r>
            <a:endParaRPr lang="en-GB" sz="1100" dirty="0">
              <a:latin typeface="Times New Roman" panose="02020603050405020304" pitchFamily="18" charset="0"/>
              <a:ea typeface="Times New Roman" panose="02020603050405020304" pitchFamily="18" charset="0"/>
            </a:endParaRPr>
          </a:p>
          <a:p>
            <a:r>
              <a:rPr lang="en-AU" sz="1100" dirty="0">
                <a:latin typeface="Times New Roman" panose="02020603050405020304" pitchFamily="18"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r>
              <a:rPr lang="en-AU" sz="1100" dirty="0">
                <a:latin typeface="Times New Roman" panose="02020603050405020304" pitchFamily="18"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pPr marL="342900" lvl="0" indent="-342900">
              <a:buFont typeface="Symbol" pitchFamily="2" charset="2"/>
              <a:buChar char=""/>
              <a:tabLst>
                <a:tab pos="228600" algn="l"/>
              </a:tabLst>
            </a:pPr>
            <a:r>
              <a:rPr lang="en-AU" sz="1100" dirty="0">
                <a:latin typeface="Times New Roman" panose="02020603050405020304" pitchFamily="18" charset="0"/>
                <a:ea typeface="Times New Roman" panose="02020603050405020304" pitchFamily="18" charset="0"/>
              </a:rPr>
              <a:t>If at any stage you are unsure of any garments </a:t>
            </a:r>
            <a:r>
              <a:rPr lang="en-AU" sz="1100" b="1" dirty="0">
                <a:latin typeface="Times New Roman" panose="02020603050405020304" pitchFamily="18" charset="0"/>
                <a:ea typeface="Times New Roman" panose="02020603050405020304" pitchFamily="18" charset="0"/>
              </a:rPr>
              <a:t>PASS </a:t>
            </a:r>
            <a:r>
              <a:rPr lang="en-AU" sz="1100" dirty="0">
                <a:latin typeface="Times New Roman" panose="02020603050405020304" pitchFamily="18" charset="0"/>
                <a:ea typeface="Times New Roman" panose="02020603050405020304" pitchFamily="18" charset="0"/>
              </a:rPr>
              <a:t>or </a:t>
            </a:r>
            <a:r>
              <a:rPr lang="en-AU" sz="1100" b="1" dirty="0">
                <a:latin typeface="Times New Roman" panose="02020603050405020304" pitchFamily="18" charset="0"/>
                <a:ea typeface="Times New Roman" panose="02020603050405020304" pitchFamily="18" charset="0"/>
              </a:rPr>
              <a:t>REJECT </a:t>
            </a:r>
            <a:r>
              <a:rPr lang="en-AU" sz="1100" dirty="0">
                <a:latin typeface="Times New Roman" panose="02020603050405020304" pitchFamily="18" charset="0"/>
                <a:ea typeface="Times New Roman" panose="02020603050405020304" pitchFamily="18" charset="0"/>
              </a:rPr>
              <a:t>quality refer to your supervisor/manager</a:t>
            </a:r>
            <a:endParaRPr lang="en-GB" sz="1100" dirty="0">
              <a:latin typeface="Times New Roman" panose="02020603050405020304" pitchFamily="18" charset="0"/>
              <a:ea typeface="Times New Roman" panose="02020603050405020304" pitchFamily="18" charset="0"/>
            </a:endParaRPr>
          </a:p>
          <a:p>
            <a:r>
              <a:rPr lang="en-AU" sz="1100" dirty="0">
                <a:latin typeface="Times New Roman" panose="02020603050405020304" pitchFamily="18" charset="0"/>
                <a:ea typeface="Times New Roman" panose="02020603050405020304" pitchFamily="18" charset="0"/>
              </a:rPr>
              <a:t> </a:t>
            </a:r>
            <a:endParaRPr lang="en-GB" sz="1100" dirty="0">
              <a:latin typeface="Times New Roman" panose="02020603050405020304" pitchFamily="18" charset="0"/>
              <a:ea typeface="Times New Roman" panose="02020603050405020304" pitchFamily="18" charset="0"/>
            </a:endParaRPr>
          </a:p>
          <a:p>
            <a:r>
              <a:rPr lang="en-AU" sz="1100" dirty="0">
                <a:latin typeface="Times New Roman" panose="02020603050405020304" pitchFamily="18" charset="0"/>
                <a:ea typeface="Times New Roman" panose="02020603050405020304" pitchFamily="18" charset="0"/>
              </a:rPr>
              <a:t>N.B.</a:t>
            </a:r>
            <a:endParaRPr lang="en-GB" sz="1100" dirty="0">
              <a:latin typeface="Times New Roman" panose="02020603050405020304" pitchFamily="18" charset="0"/>
              <a:ea typeface="Times New Roman" panose="02020603050405020304" pitchFamily="18" charset="0"/>
            </a:endParaRPr>
          </a:p>
          <a:p>
            <a:r>
              <a:rPr lang="en-AU" sz="1100" dirty="0">
                <a:latin typeface="Times New Roman" panose="02020603050405020304" pitchFamily="18" charset="0"/>
                <a:ea typeface="Times New Roman" panose="02020603050405020304" pitchFamily="18" charset="0"/>
              </a:rPr>
              <a:t>In respect of both tape and fabric it must be stated that the aforementioned criteria must obtain to no less than 90% of the total area being inspected. i.e. partial staining of the fabric or damage to the tape up to 10%, is acceptable.</a:t>
            </a:r>
            <a:endParaRPr lang="en-GB" sz="11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8091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3F31C2-3655-CD4C-8413-78EE19BF68AB}"/>
              </a:ext>
            </a:extLst>
          </p:cNvPr>
          <p:cNvSpPr>
            <a:spLocks noGrp="1"/>
          </p:cNvSpPr>
          <p:nvPr>
            <p:ph type="sldNum" sz="quarter" idx="12"/>
          </p:nvPr>
        </p:nvSpPr>
        <p:spPr/>
        <p:txBody>
          <a:bodyPr/>
          <a:lstStyle/>
          <a:p>
            <a:pPr>
              <a:defRPr/>
            </a:pPr>
            <a:fld id="{9EF554F4-07A5-48D0-B9DD-265890475894}" type="slidenum">
              <a:rPr lang="en-GB" smtClean="0"/>
              <a:pPr>
                <a:defRPr/>
              </a:pPr>
              <a:t>14</a:t>
            </a:fld>
            <a:endParaRPr lang="en-GB"/>
          </a:p>
        </p:txBody>
      </p:sp>
      <p:pic>
        <p:nvPicPr>
          <p:cNvPr id="4" name="Picture 3" descr="Text, letter&#10;&#10;Description automatically generated">
            <a:extLst>
              <a:ext uri="{FF2B5EF4-FFF2-40B4-BE49-F238E27FC236}">
                <a16:creationId xmlns:a16="http://schemas.microsoft.com/office/drawing/2014/main" id="{D2751622-19BA-CA4F-BFF9-D8080453343F}"/>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3420960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FB019C-2CC8-8A43-BA9D-FCAA31D5CDFA}"/>
              </a:ext>
            </a:extLst>
          </p:cNvPr>
          <p:cNvSpPr>
            <a:spLocks noGrp="1"/>
          </p:cNvSpPr>
          <p:nvPr>
            <p:ph type="sldNum" sz="quarter" idx="12"/>
          </p:nvPr>
        </p:nvSpPr>
        <p:spPr/>
        <p:txBody>
          <a:bodyPr/>
          <a:lstStyle/>
          <a:p>
            <a:pPr>
              <a:defRPr/>
            </a:pPr>
            <a:fld id="{9EF554F4-07A5-48D0-B9DD-265890475894}" type="slidenum">
              <a:rPr lang="en-GB" smtClean="0"/>
              <a:pPr>
                <a:defRPr/>
              </a:pPr>
              <a:t>15</a:t>
            </a:fld>
            <a:endParaRPr lang="en-GB"/>
          </a:p>
        </p:txBody>
      </p:sp>
      <p:pic>
        <p:nvPicPr>
          <p:cNvPr id="4" name="Picture 3" descr="Text&#10;&#10;Description automatically generated">
            <a:extLst>
              <a:ext uri="{FF2B5EF4-FFF2-40B4-BE49-F238E27FC236}">
                <a16:creationId xmlns:a16="http://schemas.microsoft.com/office/drawing/2014/main" id="{04D2B2FD-90C5-4940-9C34-180EE2435C76}"/>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86002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C35B47-8482-A645-934F-092652017486}"/>
              </a:ext>
            </a:extLst>
          </p:cNvPr>
          <p:cNvSpPr>
            <a:spLocks noGrp="1"/>
          </p:cNvSpPr>
          <p:nvPr>
            <p:ph type="sldNum" sz="quarter" idx="12"/>
          </p:nvPr>
        </p:nvSpPr>
        <p:spPr/>
        <p:txBody>
          <a:bodyPr/>
          <a:lstStyle/>
          <a:p>
            <a:pPr>
              <a:defRPr/>
            </a:pPr>
            <a:fld id="{9EF554F4-07A5-48D0-B9DD-265890475894}" type="slidenum">
              <a:rPr lang="en-GB" smtClean="0"/>
              <a:pPr>
                <a:defRPr/>
              </a:pPr>
              <a:t>16</a:t>
            </a:fld>
            <a:endParaRPr lang="en-GB"/>
          </a:p>
        </p:txBody>
      </p:sp>
      <p:graphicFrame>
        <p:nvGraphicFramePr>
          <p:cNvPr id="3" name="Table 2">
            <a:extLst>
              <a:ext uri="{FF2B5EF4-FFF2-40B4-BE49-F238E27FC236}">
                <a16:creationId xmlns:a16="http://schemas.microsoft.com/office/drawing/2014/main" id="{FFACB13E-F582-0D49-AFA8-828F02863839}"/>
              </a:ext>
            </a:extLst>
          </p:cNvPr>
          <p:cNvGraphicFramePr>
            <a:graphicFrameLocks noGrp="1"/>
          </p:cNvGraphicFramePr>
          <p:nvPr>
            <p:extLst>
              <p:ext uri="{D42A27DB-BD31-4B8C-83A1-F6EECF244321}">
                <p14:modId xmlns:p14="http://schemas.microsoft.com/office/powerpoint/2010/main" val="3237172859"/>
              </p:ext>
            </p:extLst>
          </p:nvPr>
        </p:nvGraphicFramePr>
        <p:xfrm>
          <a:off x="2459420" y="113619"/>
          <a:ext cx="8145517" cy="6630761"/>
        </p:xfrm>
        <a:graphic>
          <a:graphicData uri="http://schemas.openxmlformats.org/drawingml/2006/table">
            <a:tbl>
              <a:tblPr>
                <a:tableStyleId>{5C22544A-7EE6-4342-B048-85BDC9FD1C3A}</a:tableStyleId>
              </a:tblPr>
              <a:tblGrid>
                <a:gridCol w="1471527">
                  <a:extLst>
                    <a:ext uri="{9D8B030D-6E8A-4147-A177-3AD203B41FA5}">
                      <a16:colId xmlns:a16="http://schemas.microsoft.com/office/drawing/2014/main" val="2633699472"/>
                    </a:ext>
                  </a:extLst>
                </a:gridCol>
                <a:gridCol w="593006">
                  <a:extLst>
                    <a:ext uri="{9D8B030D-6E8A-4147-A177-3AD203B41FA5}">
                      <a16:colId xmlns:a16="http://schemas.microsoft.com/office/drawing/2014/main" val="2842418092"/>
                    </a:ext>
                  </a:extLst>
                </a:gridCol>
                <a:gridCol w="614967">
                  <a:extLst>
                    <a:ext uri="{9D8B030D-6E8A-4147-A177-3AD203B41FA5}">
                      <a16:colId xmlns:a16="http://schemas.microsoft.com/office/drawing/2014/main" val="398136800"/>
                    </a:ext>
                  </a:extLst>
                </a:gridCol>
                <a:gridCol w="402659">
                  <a:extLst>
                    <a:ext uri="{9D8B030D-6E8A-4147-A177-3AD203B41FA5}">
                      <a16:colId xmlns:a16="http://schemas.microsoft.com/office/drawing/2014/main" val="3499444106"/>
                    </a:ext>
                  </a:extLst>
                </a:gridCol>
                <a:gridCol w="402659">
                  <a:extLst>
                    <a:ext uri="{9D8B030D-6E8A-4147-A177-3AD203B41FA5}">
                      <a16:colId xmlns:a16="http://schemas.microsoft.com/office/drawing/2014/main" val="2402778580"/>
                    </a:ext>
                  </a:extLst>
                </a:gridCol>
                <a:gridCol w="344087">
                  <a:extLst>
                    <a:ext uri="{9D8B030D-6E8A-4147-A177-3AD203B41FA5}">
                      <a16:colId xmlns:a16="http://schemas.microsoft.com/office/drawing/2014/main" val="1269884771"/>
                    </a:ext>
                  </a:extLst>
                </a:gridCol>
                <a:gridCol w="314806">
                  <a:extLst>
                    <a:ext uri="{9D8B030D-6E8A-4147-A177-3AD203B41FA5}">
                      <a16:colId xmlns:a16="http://schemas.microsoft.com/office/drawing/2014/main" val="133412503"/>
                    </a:ext>
                  </a:extLst>
                </a:gridCol>
                <a:gridCol w="300162">
                  <a:extLst>
                    <a:ext uri="{9D8B030D-6E8A-4147-A177-3AD203B41FA5}">
                      <a16:colId xmlns:a16="http://schemas.microsoft.com/office/drawing/2014/main" val="195210467"/>
                    </a:ext>
                  </a:extLst>
                </a:gridCol>
                <a:gridCol w="300162">
                  <a:extLst>
                    <a:ext uri="{9D8B030D-6E8A-4147-A177-3AD203B41FA5}">
                      <a16:colId xmlns:a16="http://schemas.microsoft.com/office/drawing/2014/main" val="1390121148"/>
                    </a:ext>
                  </a:extLst>
                </a:gridCol>
                <a:gridCol w="300162">
                  <a:extLst>
                    <a:ext uri="{9D8B030D-6E8A-4147-A177-3AD203B41FA5}">
                      <a16:colId xmlns:a16="http://schemas.microsoft.com/office/drawing/2014/main" val="2665643269"/>
                    </a:ext>
                  </a:extLst>
                </a:gridCol>
                <a:gridCol w="292842">
                  <a:extLst>
                    <a:ext uri="{9D8B030D-6E8A-4147-A177-3AD203B41FA5}">
                      <a16:colId xmlns:a16="http://schemas.microsoft.com/office/drawing/2014/main" val="650911451"/>
                    </a:ext>
                  </a:extLst>
                </a:gridCol>
                <a:gridCol w="300162">
                  <a:extLst>
                    <a:ext uri="{9D8B030D-6E8A-4147-A177-3AD203B41FA5}">
                      <a16:colId xmlns:a16="http://schemas.microsoft.com/office/drawing/2014/main" val="3285107590"/>
                    </a:ext>
                  </a:extLst>
                </a:gridCol>
                <a:gridCol w="322125">
                  <a:extLst>
                    <a:ext uri="{9D8B030D-6E8A-4147-A177-3AD203B41FA5}">
                      <a16:colId xmlns:a16="http://schemas.microsoft.com/office/drawing/2014/main" val="1472417311"/>
                    </a:ext>
                  </a:extLst>
                </a:gridCol>
                <a:gridCol w="292842">
                  <a:extLst>
                    <a:ext uri="{9D8B030D-6E8A-4147-A177-3AD203B41FA5}">
                      <a16:colId xmlns:a16="http://schemas.microsoft.com/office/drawing/2014/main" val="1020247584"/>
                    </a:ext>
                  </a:extLst>
                </a:gridCol>
                <a:gridCol w="344087">
                  <a:extLst>
                    <a:ext uri="{9D8B030D-6E8A-4147-A177-3AD203B41FA5}">
                      <a16:colId xmlns:a16="http://schemas.microsoft.com/office/drawing/2014/main" val="2547710167"/>
                    </a:ext>
                  </a:extLst>
                </a:gridCol>
                <a:gridCol w="302604">
                  <a:extLst>
                    <a:ext uri="{9D8B030D-6E8A-4147-A177-3AD203B41FA5}">
                      <a16:colId xmlns:a16="http://schemas.microsoft.com/office/drawing/2014/main" val="1548063378"/>
                    </a:ext>
                  </a:extLst>
                </a:gridCol>
                <a:gridCol w="314806">
                  <a:extLst>
                    <a:ext uri="{9D8B030D-6E8A-4147-A177-3AD203B41FA5}">
                      <a16:colId xmlns:a16="http://schemas.microsoft.com/office/drawing/2014/main" val="1578359714"/>
                    </a:ext>
                  </a:extLst>
                </a:gridCol>
                <a:gridCol w="344087">
                  <a:extLst>
                    <a:ext uri="{9D8B030D-6E8A-4147-A177-3AD203B41FA5}">
                      <a16:colId xmlns:a16="http://schemas.microsoft.com/office/drawing/2014/main" val="2070715753"/>
                    </a:ext>
                  </a:extLst>
                </a:gridCol>
                <a:gridCol w="67971">
                  <a:extLst>
                    <a:ext uri="{9D8B030D-6E8A-4147-A177-3AD203B41FA5}">
                      <a16:colId xmlns:a16="http://schemas.microsoft.com/office/drawing/2014/main" val="2613080513"/>
                    </a:ext>
                  </a:extLst>
                </a:gridCol>
                <a:gridCol w="451823">
                  <a:extLst>
                    <a:ext uri="{9D8B030D-6E8A-4147-A177-3AD203B41FA5}">
                      <a16:colId xmlns:a16="http://schemas.microsoft.com/office/drawing/2014/main" val="4085486307"/>
                    </a:ext>
                  </a:extLst>
                </a:gridCol>
                <a:gridCol w="67971">
                  <a:extLst>
                    <a:ext uri="{9D8B030D-6E8A-4147-A177-3AD203B41FA5}">
                      <a16:colId xmlns:a16="http://schemas.microsoft.com/office/drawing/2014/main" val="1271024607"/>
                    </a:ext>
                  </a:extLst>
                </a:gridCol>
              </a:tblGrid>
              <a:tr h="116720">
                <a:tc gridSpan="14">
                  <a:txBody>
                    <a:bodyPr/>
                    <a:lstStyle/>
                    <a:p>
                      <a:pPr algn="l" fontAlgn="b"/>
                      <a:r>
                        <a:rPr lang="en-GB" sz="800" u="sng" strike="noStrike">
                          <a:effectLst/>
                        </a:rPr>
                        <a:t>PLANT RECORD OF CHEMICAL RESIST GARMENTS (RE PROOFING SCHEDULE)</a:t>
                      </a:r>
                      <a:endParaRPr lang="en-GB" sz="800" b="1" i="0" u="sng" strike="noStrike">
                        <a:effectLst/>
                        <a:latin typeface="Arial" panose="020B0604020202020204" pitchFamily="34" charset="0"/>
                      </a:endParaRPr>
                    </a:p>
                  </a:txBody>
                  <a:tcPr marL="3449" marR="3449" marT="3449"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gridSpan="2">
                  <a:txBody>
                    <a:bodyPr/>
                    <a:lstStyle/>
                    <a:p>
                      <a:pPr algn="l" fontAlgn="b"/>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4001410229"/>
                  </a:ext>
                </a:extLst>
              </a:tr>
              <a:tr h="109486">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gridSpan="2">
                  <a:txBody>
                    <a:bodyPr/>
                    <a:lstStyle/>
                    <a:p>
                      <a:pPr algn="l" fontAlgn="b"/>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397677090"/>
                  </a:ext>
                </a:extLst>
              </a:tr>
              <a:tr h="116720">
                <a:tc gridSpan="6">
                  <a:txBody>
                    <a:bodyPr/>
                    <a:lstStyle/>
                    <a:p>
                      <a:pPr algn="l" fontAlgn="b"/>
                      <a:r>
                        <a:rPr lang="en-GB" sz="800" u="sng" strike="noStrike">
                          <a:effectLst/>
                        </a:rPr>
                        <a:t>RECEIVED FROM BRANCH________________________</a:t>
                      </a:r>
                      <a:endParaRPr lang="en-GB" sz="800" b="1" i="0" u="sng" strike="noStrike">
                        <a:effectLst/>
                        <a:latin typeface="Arial" panose="020B0604020202020204" pitchFamily="34" charset="0"/>
                      </a:endParaRPr>
                    </a:p>
                  </a:txBody>
                  <a:tcPr marL="3449" marR="3449" marT="3449"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800" b="1" i="0" u="sng" strike="noStrike">
                        <a:effectLst/>
                        <a:latin typeface="Arial" panose="020B0604020202020204" pitchFamily="34" charset="0"/>
                      </a:endParaRPr>
                    </a:p>
                  </a:txBody>
                  <a:tcPr marL="3449" marR="3449" marT="3449" marB="0" anchor="b"/>
                </a:tc>
                <a:tc>
                  <a:txBody>
                    <a:bodyPr/>
                    <a:lstStyle/>
                    <a:p>
                      <a:pPr algn="l" fontAlgn="b"/>
                      <a:endParaRPr lang="en-GB" sz="800" b="1" i="0" u="sng"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gridSpan="2">
                  <a:txBody>
                    <a:bodyPr/>
                    <a:lstStyle/>
                    <a:p>
                      <a:pPr algn="l" fontAlgn="b"/>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4151902734"/>
                  </a:ext>
                </a:extLst>
              </a:tr>
              <a:tr h="109486">
                <a:tc>
                  <a:txBody>
                    <a:bodyPr/>
                    <a:lstStyle/>
                    <a:p>
                      <a:pPr algn="l" fontAlgn="b"/>
                      <a:endParaRPr lang="en-GB" sz="800" b="1" i="0" u="sng" strike="noStrike">
                        <a:effectLst/>
                        <a:latin typeface="Arial" panose="020B0604020202020204" pitchFamily="34" charset="0"/>
                      </a:endParaRPr>
                    </a:p>
                  </a:txBody>
                  <a:tcPr marL="3449" marR="3449" marT="3449" marB="0" anchor="b"/>
                </a:tc>
                <a:tc>
                  <a:txBody>
                    <a:bodyPr/>
                    <a:lstStyle/>
                    <a:p>
                      <a:pPr algn="l" fontAlgn="b"/>
                      <a:endParaRPr lang="en-GB" sz="800" b="1" i="0" u="sng" strike="noStrike">
                        <a:effectLst/>
                        <a:latin typeface="Arial" panose="020B0604020202020204" pitchFamily="34" charset="0"/>
                      </a:endParaRPr>
                    </a:p>
                  </a:txBody>
                  <a:tcPr marL="3449" marR="3449" marT="3449" marB="0" anchor="b"/>
                </a:tc>
                <a:tc>
                  <a:txBody>
                    <a:bodyPr/>
                    <a:lstStyle/>
                    <a:p>
                      <a:pPr algn="l" fontAlgn="b"/>
                      <a:endParaRPr lang="en-GB" sz="800" b="1" i="0" u="sng" strike="noStrike">
                        <a:effectLst/>
                        <a:latin typeface="Arial" panose="020B0604020202020204" pitchFamily="34" charset="0"/>
                      </a:endParaRPr>
                    </a:p>
                  </a:txBody>
                  <a:tcPr marL="3449" marR="3449" marT="3449" marB="0" anchor="b"/>
                </a:tc>
                <a:tc>
                  <a:txBody>
                    <a:bodyPr/>
                    <a:lstStyle/>
                    <a:p>
                      <a:pPr algn="l" fontAlgn="b"/>
                      <a:endParaRPr lang="en-GB" sz="800" b="1" i="0" u="sng" strike="noStrike">
                        <a:effectLst/>
                        <a:latin typeface="Arial" panose="020B0604020202020204" pitchFamily="34" charset="0"/>
                      </a:endParaRPr>
                    </a:p>
                  </a:txBody>
                  <a:tcPr marL="3449" marR="3449" marT="3449" marB="0" anchor="b"/>
                </a:tc>
                <a:tc>
                  <a:txBody>
                    <a:bodyPr/>
                    <a:lstStyle/>
                    <a:p>
                      <a:pPr algn="l" fontAlgn="b"/>
                      <a:endParaRPr lang="en-GB" sz="800" b="1" i="0" u="sng" strike="noStrike">
                        <a:effectLst/>
                        <a:latin typeface="Arial" panose="020B0604020202020204" pitchFamily="34" charset="0"/>
                      </a:endParaRPr>
                    </a:p>
                  </a:txBody>
                  <a:tcPr marL="3449" marR="3449" marT="3449" marB="0" anchor="b"/>
                </a:tc>
                <a:tc>
                  <a:txBody>
                    <a:bodyPr/>
                    <a:lstStyle/>
                    <a:p>
                      <a:pPr algn="l" fontAlgn="b"/>
                      <a:endParaRPr lang="en-GB" sz="800" b="1" i="0" u="sng" strike="noStrike">
                        <a:effectLst/>
                        <a:latin typeface="Arial" panose="020B0604020202020204" pitchFamily="34" charset="0"/>
                      </a:endParaRPr>
                    </a:p>
                  </a:txBody>
                  <a:tcPr marL="3449" marR="3449" marT="3449" marB="0" anchor="b"/>
                </a:tc>
                <a:tc>
                  <a:txBody>
                    <a:bodyPr/>
                    <a:lstStyle/>
                    <a:p>
                      <a:pPr algn="l" fontAlgn="b"/>
                      <a:endParaRPr lang="en-GB" sz="800" b="1" i="0" u="sng" strike="noStrike">
                        <a:effectLst/>
                        <a:latin typeface="Arial" panose="020B0604020202020204" pitchFamily="34" charset="0"/>
                      </a:endParaRPr>
                    </a:p>
                  </a:txBody>
                  <a:tcPr marL="3449" marR="3449" marT="3449" marB="0" anchor="b"/>
                </a:tc>
                <a:tc>
                  <a:txBody>
                    <a:bodyPr/>
                    <a:lstStyle/>
                    <a:p>
                      <a:pPr algn="l" fontAlgn="b"/>
                      <a:endParaRPr lang="en-GB" sz="800" b="1" i="0" u="sng"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gridSpan="2">
                  <a:txBody>
                    <a:bodyPr/>
                    <a:lstStyle/>
                    <a:p>
                      <a:pPr algn="l" fontAlgn="b"/>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476040697"/>
                  </a:ext>
                </a:extLst>
              </a:tr>
              <a:tr h="116720">
                <a:tc gridSpan="3">
                  <a:txBody>
                    <a:bodyPr/>
                    <a:lstStyle/>
                    <a:p>
                      <a:pPr algn="l" fontAlgn="b"/>
                      <a:r>
                        <a:rPr lang="en-GB" sz="800" u="sng" strike="noStrike">
                          <a:effectLst/>
                        </a:rPr>
                        <a:t>COMPANY NAME _________________</a:t>
                      </a:r>
                      <a:endParaRPr lang="en-GB" sz="800" b="1" i="0" u="sng" strike="noStrike">
                        <a:effectLst/>
                        <a:latin typeface="Arial" panose="020B0604020202020204" pitchFamily="34" charset="0"/>
                      </a:endParaRPr>
                    </a:p>
                  </a:txBody>
                  <a:tcPr marL="3449" marR="3449" marT="3449" marB="0" anchor="b"/>
                </a:tc>
                <a:tc hMerge="1">
                  <a:txBody>
                    <a:bodyPr/>
                    <a:lstStyle/>
                    <a:p>
                      <a:endParaRPr lang="en-GB"/>
                    </a:p>
                  </a:txBody>
                  <a:tcPr/>
                </a:tc>
                <a:tc hMerge="1">
                  <a:txBody>
                    <a:bodyPr/>
                    <a:lstStyle/>
                    <a:p>
                      <a:endParaRPr lang="en-GB"/>
                    </a:p>
                  </a:txBody>
                  <a:tcPr/>
                </a:tc>
                <a:tc>
                  <a:txBody>
                    <a:bodyPr/>
                    <a:lstStyle/>
                    <a:p>
                      <a:pPr algn="l" fontAlgn="b"/>
                      <a:endParaRPr lang="en-GB" sz="800" b="1" i="0" u="none" strike="noStrike">
                        <a:effectLst/>
                        <a:latin typeface="Arial" panose="020B0604020202020204" pitchFamily="34" charset="0"/>
                      </a:endParaRPr>
                    </a:p>
                  </a:txBody>
                  <a:tcPr marL="3449" marR="3449" marT="3449" marB="0" anchor="b"/>
                </a:tc>
                <a:tc>
                  <a:txBody>
                    <a:bodyPr/>
                    <a:lstStyle/>
                    <a:p>
                      <a:pPr algn="l" fontAlgn="b"/>
                      <a:endParaRPr lang="en-GB" sz="800" b="1" i="0" u="sng" strike="noStrike">
                        <a:effectLst/>
                        <a:latin typeface="Arial" panose="020B0604020202020204" pitchFamily="34" charset="0"/>
                      </a:endParaRPr>
                    </a:p>
                  </a:txBody>
                  <a:tcPr marL="3449" marR="3449" marT="3449" marB="0" anchor="b"/>
                </a:tc>
                <a:tc>
                  <a:txBody>
                    <a:bodyPr/>
                    <a:lstStyle/>
                    <a:p>
                      <a:pPr algn="l" fontAlgn="b"/>
                      <a:endParaRPr lang="en-GB" sz="800" b="1" i="0" u="sng" strike="noStrike">
                        <a:effectLst/>
                        <a:latin typeface="Arial" panose="020B0604020202020204" pitchFamily="34" charset="0"/>
                      </a:endParaRPr>
                    </a:p>
                  </a:txBody>
                  <a:tcPr marL="3449" marR="3449" marT="3449" marB="0" anchor="b"/>
                </a:tc>
                <a:tc gridSpan="8">
                  <a:txBody>
                    <a:bodyPr/>
                    <a:lstStyle/>
                    <a:p>
                      <a:pPr algn="l" fontAlgn="b"/>
                      <a:r>
                        <a:rPr lang="en-GB" sz="800" u="sng" strike="noStrike">
                          <a:effectLst/>
                        </a:rPr>
                        <a:t>ADDRESS_______________________</a:t>
                      </a:r>
                      <a:endParaRPr lang="en-GB" sz="800" b="1" i="0" u="sng" strike="noStrike">
                        <a:effectLst/>
                        <a:latin typeface="Arial" panose="020B0604020202020204" pitchFamily="34" charset="0"/>
                      </a:endParaRPr>
                    </a:p>
                  </a:txBody>
                  <a:tcPr marL="3449" marR="3449" marT="3449"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l" fontAlgn="b"/>
                      <a:r>
                        <a:rPr lang="en-GB" sz="800" u="sng" strike="noStrike">
                          <a:effectLst/>
                        </a:rPr>
                        <a:t>DAC_________</a:t>
                      </a:r>
                      <a:endParaRPr lang="en-GB" sz="800" b="1" i="0" u="sng" strike="noStrike">
                        <a:effectLst/>
                        <a:latin typeface="Arial" panose="020B0604020202020204" pitchFamily="34" charset="0"/>
                      </a:endParaRPr>
                    </a:p>
                  </a:txBody>
                  <a:tcPr marL="3449" marR="3449" marT="3449" marB="0" anchor="b"/>
                </a:tc>
                <a:tc hMerge="1">
                  <a:txBody>
                    <a:bodyPr/>
                    <a:lstStyle/>
                    <a:p>
                      <a:endParaRPr lang="en-GB"/>
                    </a:p>
                  </a:txBody>
                  <a:tcPr/>
                </a:tc>
                <a:tc hMerge="1">
                  <a:txBody>
                    <a:bodyPr/>
                    <a:lstStyle/>
                    <a:p>
                      <a:endParaRPr lang="en-GB"/>
                    </a:p>
                  </a:txBody>
                  <a:tcPr/>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gridSpan="2">
                  <a:txBody>
                    <a:bodyPr/>
                    <a:lstStyle/>
                    <a:p>
                      <a:pPr algn="l" fontAlgn="b"/>
                      <a:endParaRPr lang="en-GB" sz="800" b="0" i="0" u="none" strike="noStrike" dirty="0">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540146506"/>
                  </a:ext>
                </a:extLst>
              </a:tr>
              <a:tr h="235623">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ctr" fontAlgn="b"/>
                      <a:r>
                        <a:rPr lang="en-GB" sz="800" u="none" strike="noStrike">
                          <a:effectLst/>
                        </a:rPr>
                        <a:t>Garment</a:t>
                      </a:r>
                      <a:endParaRPr lang="en-GB" sz="800" b="0" i="0" u="none" strike="noStrike">
                        <a:solidFill>
                          <a:srgbClr val="FF0000"/>
                        </a:solidFill>
                        <a:effectLst/>
                        <a:latin typeface="Arial" panose="020B0604020202020204" pitchFamily="34" charset="0"/>
                      </a:endParaRPr>
                    </a:p>
                  </a:txBody>
                  <a:tcPr marL="3449" marR="3449" marT="3449" marB="0" anchor="b"/>
                </a:tc>
                <a:tc>
                  <a:txBody>
                    <a:bodyPr/>
                    <a:lstStyle/>
                    <a:p>
                      <a:pPr algn="ctr" fontAlgn="b"/>
                      <a:r>
                        <a:rPr lang="en-GB" sz="800" u="none" strike="noStrike">
                          <a:effectLst/>
                        </a:rPr>
                        <a:t>Garment</a:t>
                      </a:r>
                      <a:endParaRPr lang="en-GB" sz="800" b="0" i="0" u="none" strike="noStrike">
                        <a:solidFill>
                          <a:srgbClr val="FF0000"/>
                        </a:solidFill>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gridSpan="3">
                  <a:txBody>
                    <a:bodyPr/>
                    <a:lstStyle/>
                    <a:p>
                      <a:pPr algn="l" fontAlgn="b"/>
                      <a:r>
                        <a:rPr lang="en-GB" sz="800" u="none" strike="noStrike">
                          <a:effectLst/>
                        </a:rPr>
                        <a:t>Garment reprooofed</a:t>
                      </a:r>
                      <a:endParaRPr lang="en-GB" sz="800" b="0" i="0" u="none" strike="noStrike">
                        <a:solidFill>
                          <a:srgbClr val="FF0000"/>
                        </a:solidFill>
                        <a:effectLst/>
                        <a:latin typeface="Arial" panose="020B0604020202020204" pitchFamily="34" charset="0"/>
                      </a:endParaRPr>
                    </a:p>
                  </a:txBody>
                  <a:tcPr marL="3449" marR="3449" marT="3449"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82413490"/>
                  </a:ext>
                </a:extLst>
              </a:tr>
              <a:tr h="428909">
                <a:tc>
                  <a:txBody>
                    <a:bodyPr/>
                    <a:lstStyle/>
                    <a:p>
                      <a:pPr algn="l" fontAlgn="b"/>
                      <a:r>
                        <a:rPr lang="en-GB" sz="800" u="none" strike="noStrike">
                          <a:effectLst/>
                        </a:rPr>
                        <a:t>Employee name</a:t>
                      </a:r>
                      <a:endParaRPr lang="en-GB" sz="800" b="1" i="0" u="none" strike="noStrike">
                        <a:effectLst/>
                        <a:latin typeface="Arial" panose="020B0604020202020204" pitchFamily="34" charset="0"/>
                      </a:endParaRPr>
                    </a:p>
                  </a:txBody>
                  <a:tcPr marL="3449" marR="3449" marT="3449" marB="0" anchor="b"/>
                </a:tc>
                <a:tc>
                  <a:txBody>
                    <a:bodyPr/>
                    <a:lstStyle/>
                    <a:p>
                      <a:pPr algn="ctr" fontAlgn="b"/>
                      <a:r>
                        <a:rPr lang="en-GB" sz="800" u="none" strike="noStrike">
                          <a:effectLst/>
                        </a:rPr>
                        <a:t>Type</a:t>
                      </a:r>
                      <a:endParaRPr lang="en-GB" sz="800" b="1" i="0" u="none" strike="noStrike">
                        <a:solidFill>
                          <a:srgbClr val="FF0000"/>
                        </a:solidFill>
                        <a:effectLst/>
                        <a:latin typeface="Arial" panose="020B0604020202020204" pitchFamily="34" charset="0"/>
                      </a:endParaRPr>
                    </a:p>
                  </a:txBody>
                  <a:tcPr marL="3449" marR="3449" marT="3449" marB="0" anchor="b"/>
                </a:tc>
                <a:tc>
                  <a:txBody>
                    <a:bodyPr/>
                    <a:lstStyle/>
                    <a:p>
                      <a:pPr algn="ctr" fontAlgn="b"/>
                      <a:r>
                        <a:rPr lang="en-GB" sz="800" u="none" strike="noStrike">
                          <a:effectLst/>
                        </a:rPr>
                        <a:t>Number</a:t>
                      </a:r>
                      <a:endParaRPr lang="en-GB" sz="800" b="1" i="0" u="none" strike="noStrike">
                        <a:solidFill>
                          <a:srgbClr val="FF0000"/>
                        </a:solidFill>
                        <a:effectLst/>
                        <a:latin typeface="Arial" panose="020B0604020202020204" pitchFamily="34" charset="0"/>
                      </a:endParaRPr>
                    </a:p>
                  </a:txBody>
                  <a:tcPr marL="3449" marR="3449" marT="3449" marB="0" anchor="b"/>
                </a:tc>
                <a:tc>
                  <a:txBody>
                    <a:bodyPr/>
                    <a:lstStyle/>
                    <a:p>
                      <a:pPr algn="ctr" fontAlgn="b"/>
                      <a:r>
                        <a:rPr lang="en-GB" sz="800" u="none" strike="noStrike">
                          <a:effectLst/>
                        </a:rPr>
                        <a:t>1</a:t>
                      </a:r>
                      <a:endParaRPr lang="en-GB" sz="800" b="1" i="0" u="none" strike="noStrike">
                        <a:effectLst/>
                        <a:latin typeface="Arial" panose="020B0604020202020204" pitchFamily="34" charset="0"/>
                      </a:endParaRPr>
                    </a:p>
                  </a:txBody>
                  <a:tcPr marL="3449" marR="3449" marT="3449" marB="0" anchor="b"/>
                </a:tc>
                <a:tc>
                  <a:txBody>
                    <a:bodyPr/>
                    <a:lstStyle/>
                    <a:p>
                      <a:pPr algn="ctr" fontAlgn="b"/>
                      <a:r>
                        <a:rPr lang="en-GB" sz="800" u="none" strike="noStrike">
                          <a:effectLst/>
                        </a:rPr>
                        <a:t>2</a:t>
                      </a:r>
                      <a:endParaRPr lang="en-GB" sz="800" b="1" i="0" u="none" strike="noStrike">
                        <a:effectLst/>
                        <a:latin typeface="Arial" panose="020B0604020202020204" pitchFamily="34" charset="0"/>
                      </a:endParaRPr>
                    </a:p>
                  </a:txBody>
                  <a:tcPr marL="3449" marR="3449" marT="3449" marB="0" anchor="b"/>
                </a:tc>
                <a:tc>
                  <a:txBody>
                    <a:bodyPr/>
                    <a:lstStyle/>
                    <a:p>
                      <a:pPr algn="ctr" fontAlgn="b"/>
                      <a:r>
                        <a:rPr lang="en-GB" sz="800" u="none" strike="noStrike">
                          <a:effectLst/>
                        </a:rPr>
                        <a:t>3</a:t>
                      </a:r>
                      <a:endParaRPr lang="en-GB" sz="800" b="1" i="0" u="none" strike="noStrike">
                        <a:effectLst/>
                        <a:latin typeface="Arial" panose="020B0604020202020204" pitchFamily="34" charset="0"/>
                      </a:endParaRPr>
                    </a:p>
                  </a:txBody>
                  <a:tcPr marL="3449" marR="3449" marT="3449" marB="0" anchor="b"/>
                </a:tc>
                <a:tc>
                  <a:txBody>
                    <a:bodyPr/>
                    <a:lstStyle/>
                    <a:p>
                      <a:pPr algn="ctr" fontAlgn="b"/>
                      <a:r>
                        <a:rPr lang="en-GB" sz="800" u="none" strike="noStrike">
                          <a:effectLst/>
                        </a:rPr>
                        <a:t>4</a:t>
                      </a:r>
                      <a:endParaRPr lang="en-GB" sz="800" b="1" i="0" u="none" strike="noStrike">
                        <a:effectLst/>
                        <a:latin typeface="Arial" panose="020B0604020202020204" pitchFamily="34" charset="0"/>
                      </a:endParaRPr>
                    </a:p>
                  </a:txBody>
                  <a:tcPr marL="3449" marR="3449" marT="3449" marB="0" anchor="b"/>
                </a:tc>
                <a:tc>
                  <a:txBody>
                    <a:bodyPr/>
                    <a:lstStyle/>
                    <a:p>
                      <a:pPr algn="ctr" fontAlgn="b"/>
                      <a:r>
                        <a:rPr lang="en-GB" sz="800" u="none" strike="noStrike">
                          <a:effectLst/>
                        </a:rPr>
                        <a:t>5</a:t>
                      </a:r>
                      <a:endParaRPr lang="en-GB" sz="800" b="1" i="0" u="none" strike="noStrike">
                        <a:effectLst/>
                        <a:latin typeface="Arial" panose="020B0604020202020204" pitchFamily="34" charset="0"/>
                      </a:endParaRPr>
                    </a:p>
                  </a:txBody>
                  <a:tcPr marL="3449" marR="3449" marT="3449" marB="0" anchor="b"/>
                </a:tc>
                <a:tc>
                  <a:txBody>
                    <a:bodyPr/>
                    <a:lstStyle/>
                    <a:p>
                      <a:pPr algn="ctr" fontAlgn="b"/>
                      <a:r>
                        <a:rPr lang="en-GB" sz="800" u="none" strike="noStrike">
                          <a:effectLst/>
                        </a:rPr>
                        <a:t>6</a:t>
                      </a:r>
                      <a:endParaRPr lang="en-GB" sz="800" b="1" i="0" u="none" strike="noStrike">
                        <a:effectLst/>
                        <a:latin typeface="Arial" panose="020B0604020202020204" pitchFamily="34" charset="0"/>
                      </a:endParaRPr>
                    </a:p>
                  </a:txBody>
                  <a:tcPr marL="3449" marR="3449" marT="3449" marB="0" anchor="b"/>
                </a:tc>
                <a:tc>
                  <a:txBody>
                    <a:bodyPr/>
                    <a:lstStyle/>
                    <a:p>
                      <a:pPr algn="ctr" fontAlgn="b"/>
                      <a:r>
                        <a:rPr lang="en-GB" sz="800" u="none" strike="noStrike">
                          <a:effectLst/>
                        </a:rPr>
                        <a:t>7</a:t>
                      </a:r>
                      <a:endParaRPr lang="en-GB" sz="800" b="1" i="0" u="none" strike="noStrike">
                        <a:effectLst/>
                        <a:latin typeface="Arial" panose="020B0604020202020204" pitchFamily="34" charset="0"/>
                      </a:endParaRPr>
                    </a:p>
                  </a:txBody>
                  <a:tcPr marL="3449" marR="3449" marT="3449" marB="0" anchor="b"/>
                </a:tc>
                <a:tc>
                  <a:txBody>
                    <a:bodyPr/>
                    <a:lstStyle/>
                    <a:p>
                      <a:pPr algn="ctr" fontAlgn="b"/>
                      <a:r>
                        <a:rPr lang="en-GB" sz="800" u="none" strike="noStrike">
                          <a:effectLst/>
                        </a:rPr>
                        <a:t>8</a:t>
                      </a:r>
                      <a:endParaRPr lang="en-GB" sz="800" b="1" i="0" u="none" strike="noStrike">
                        <a:effectLst/>
                        <a:latin typeface="Arial" panose="020B0604020202020204" pitchFamily="34" charset="0"/>
                      </a:endParaRPr>
                    </a:p>
                  </a:txBody>
                  <a:tcPr marL="3449" marR="3449" marT="3449" marB="0" anchor="b"/>
                </a:tc>
                <a:tc>
                  <a:txBody>
                    <a:bodyPr/>
                    <a:lstStyle/>
                    <a:p>
                      <a:pPr algn="ctr" fontAlgn="b"/>
                      <a:r>
                        <a:rPr lang="en-GB" sz="800" u="none" strike="noStrike">
                          <a:effectLst/>
                        </a:rPr>
                        <a:t>9</a:t>
                      </a:r>
                      <a:endParaRPr lang="en-GB" sz="800" b="1" i="0" u="none" strike="noStrike">
                        <a:effectLst/>
                        <a:latin typeface="Arial" panose="020B0604020202020204" pitchFamily="34" charset="0"/>
                      </a:endParaRPr>
                    </a:p>
                  </a:txBody>
                  <a:tcPr marL="3449" marR="3449" marT="3449" marB="0" anchor="b"/>
                </a:tc>
                <a:tc>
                  <a:txBody>
                    <a:bodyPr/>
                    <a:lstStyle/>
                    <a:p>
                      <a:pPr algn="ctr" fontAlgn="b"/>
                      <a:r>
                        <a:rPr lang="en-GB" sz="800" u="none" strike="noStrike">
                          <a:effectLst/>
                        </a:rPr>
                        <a:t>10</a:t>
                      </a:r>
                      <a:endParaRPr lang="en-GB" sz="800" b="1" i="0" u="none" strike="noStrike">
                        <a:effectLst/>
                        <a:latin typeface="Arial" panose="020B0604020202020204" pitchFamily="34" charset="0"/>
                      </a:endParaRPr>
                    </a:p>
                  </a:txBody>
                  <a:tcPr marL="3449" marR="3449" marT="3449" marB="0" anchor="b"/>
                </a:tc>
                <a:tc>
                  <a:txBody>
                    <a:bodyPr/>
                    <a:lstStyle/>
                    <a:p>
                      <a:pPr algn="ctr" fontAlgn="b"/>
                      <a:r>
                        <a:rPr lang="en-GB" sz="800" u="none" strike="noStrike">
                          <a:effectLst/>
                        </a:rPr>
                        <a:t>11</a:t>
                      </a:r>
                      <a:endParaRPr lang="en-GB" sz="800" b="1" i="0" u="none" strike="noStrike">
                        <a:effectLst/>
                        <a:latin typeface="Arial" panose="020B0604020202020204" pitchFamily="34" charset="0"/>
                      </a:endParaRPr>
                    </a:p>
                  </a:txBody>
                  <a:tcPr marL="3449" marR="3449" marT="3449" marB="0" anchor="b"/>
                </a:tc>
                <a:tc>
                  <a:txBody>
                    <a:bodyPr/>
                    <a:lstStyle/>
                    <a:p>
                      <a:pPr algn="ctr" fontAlgn="b"/>
                      <a:r>
                        <a:rPr lang="en-GB" sz="800" u="none" strike="noStrike">
                          <a:effectLst/>
                        </a:rPr>
                        <a:t>12</a:t>
                      </a:r>
                      <a:endParaRPr lang="en-GB" sz="800" b="1" i="0" u="none" strike="noStrike">
                        <a:effectLst/>
                        <a:latin typeface="Arial" panose="020B0604020202020204" pitchFamily="34" charset="0"/>
                      </a:endParaRPr>
                    </a:p>
                  </a:txBody>
                  <a:tcPr marL="3449" marR="3449" marT="3449" marB="0" anchor="b"/>
                </a:tc>
                <a:tc>
                  <a:txBody>
                    <a:bodyPr/>
                    <a:lstStyle/>
                    <a:p>
                      <a:pPr algn="ctr" fontAlgn="b"/>
                      <a:r>
                        <a:rPr lang="en-GB" sz="800" u="none" strike="noStrike">
                          <a:effectLst/>
                        </a:rPr>
                        <a:t>13</a:t>
                      </a:r>
                      <a:endParaRPr lang="en-GB" sz="800" b="1" i="0" u="none" strike="noStrike">
                        <a:effectLst/>
                        <a:latin typeface="Arial" panose="020B0604020202020204" pitchFamily="34" charset="0"/>
                      </a:endParaRPr>
                    </a:p>
                  </a:txBody>
                  <a:tcPr marL="3449" marR="3449" marT="3449" marB="0" anchor="b"/>
                </a:tc>
                <a:tc>
                  <a:txBody>
                    <a:bodyPr/>
                    <a:lstStyle/>
                    <a:p>
                      <a:pPr algn="ctr" fontAlgn="b"/>
                      <a:r>
                        <a:rPr lang="en-GB" sz="800" u="none" strike="noStrike">
                          <a:effectLst/>
                        </a:rPr>
                        <a:t>14</a:t>
                      </a:r>
                      <a:endParaRPr lang="en-GB" sz="800" b="1" i="0" u="none" strike="noStrike">
                        <a:effectLst/>
                        <a:latin typeface="Arial" panose="020B0604020202020204" pitchFamily="34" charset="0"/>
                      </a:endParaRPr>
                    </a:p>
                  </a:txBody>
                  <a:tcPr marL="3449" marR="3449" marT="3449" marB="0" anchor="b"/>
                </a:tc>
                <a:tc>
                  <a:txBody>
                    <a:bodyPr/>
                    <a:lstStyle/>
                    <a:p>
                      <a:pPr algn="ctr" fontAlgn="b"/>
                      <a:r>
                        <a:rPr lang="en-GB" sz="800" u="none" strike="noStrike">
                          <a:effectLst/>
                        </a:rPr>
                        <a:t>15</a:t>
                      </a:r>
                      <a:endParaRPr lang="en-GB" sz="800" b="1" i="0" u="none" strike="noStrike">
                        <a:effectLst/>
                        <a:latin typeface="Arial" panose="020B0604020202020204" pitchFamily="34" charset="0"/>
                      </a:endParaRPr>
                    </a:p>
                  </a:txBody>
                  <a:tcPr marL="3449" marR="3449" marT="3449" marB="0" anchor="b"/>
                </a:tc>
                <a:tc gridSpan="2">
                  <a:txBody>
                    <a:bodyPr/>
                    <a:lstStyle/>
                    <a:p>
                      <a:pPr algn="ctr" fontAlgn="b"/>
                      <a:r>
                        <a:rPr lang="en-GB" sz="800" u="none" strike="noStrike">
                          <a:effectLst/>
                        </a:rPr>
                        <a:t>Yes/No</a:t>
                      </a:r>
                      <a:endParaRPr lang="en-GB" sz="800" b="0" i="0" u="none" strike="noStrike">
                        <a:solidFill>
                          <a:srgbClr val="FF0000"/>
                        </a:solidFill>
                        <a:effectLst/>
                        <a:latin typeface="Arial" panose="020B0604020202020204" pitchFamily="34" charset="0"/>
                      </a:endParaRPr>
                    </a:p>
                  </a:txBody>
                  <a:tcPr marL="3449" marR="3449" marT="3449" marB="0" anchor="b"/>
                </a:tc>
                <a:tc hMerge="1">
                  <a:txBody>
                    <a:bodyPr/>
                    <a:lstStyle/>
                    <a:p>
                      <a:pPr algn="ctr" fontAlgn="b"/>
                      <a:endParaRPr lang="en-GB" sz="800" b="0" i="0" u="none" strike="noStrike">
                        <a:solidFill>
                          <a:srgbClr val="FF0000"/>
                        </a:solidFill>
                        <a:effectLst/>
                        <a:latin typeface="Arial" panose="020B0604020202020204" pitchFamily="34" charset="0"/>
                      </a:endParaRPr>
                    </a:p>
                  </a:txBody>
                  <a:tcPr marL="3449" marR="3449" marT="3449" marB="0" anchor="b"/>
                </a:tc>
                <a:tc>
                  <a:txBody>
                    <a:bodyPr/>
                    <a:lstStyle/>
                    <a:p>
                      <a:pPr algn="ctr" fontAlgn="b"/>
                      <a:r>
                        <a:rPr lang="en-GB" sz="800" u="none" strike="noStrike">
                          <a:effectLst/>
                        </a:rPr>
                        <a:t>Date </a:t>
                      </a:r>
                      <a:endParaRPr lang="en-GB" sz="800" b="0" i="0" u="none" strike="noStrike">
                        <a:solidFill>
                          <a:srgbClr val="FF0000"/>
                        </a:solidFill>
                        <a:effectLst/>
                        <a:latin typeface="Arial" panose="020B0604020202020204" pitchFamily="34" charset="0"/>
                      </a:endParaRPr>
                    </a:p>
                  </a:txBody>
                  <a:tcPr marL="3449" marR="3449" marT="3449" marB="0" anchor="b"/>
                </a:tc>
                <a:extLst>
                  <a:ext uri="{0D108BD9-81ED-4DB2-BD59-A6C34878D82A}">
                    <a16:rowId xmlns:a16="http://schemas.microsoft.com/office/drawing/2014/main" val="13137895"/>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2449367290"/>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3930607044"/>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986984701"/>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4108786332"/>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3917105042"/>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1530525327"/>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4187242961"/>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288557121"/>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269182497"/>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1300465674"/>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2502591455"/>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4040787721"/>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3179834882"/>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2254307742"/>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218753175"/>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1776092665"/>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1104775035"/>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2172431287"/>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3137067985"/>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dirty="0">
                          <a:effectLst/>
                        </a:rPr>
                        <a:t> </a:t>
                      </a:r>
                      <a:endParaRPr lang="en-GB" sz="800" b="0" i="0" u="none" strike="noStrike" dirty="0">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2439292127"/>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3117537790"/>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2724681412"/>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3811782482"/>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2295181599"/>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3205428978"/>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4208357300"/>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3237961549"/>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1452741910"/>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1398088216"/>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3353503665"/>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2241471923"/>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2376414920"/>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1686027939"/>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255146428"/>
                  </a:ext>
                </a:extLst>
              </a:tr>
              <a:tr h="109486">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gridSpan="2">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r>
                        <a:rPr lang="en-GB" sz="800" u="none" strike="noStrike">
                          <a:effectLst/>
                        </a:rPr>
                        <a:t> </a:t>
                      </a:r>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3521786152"/>
                  </a:ext>
                </a:extLst>
              </a:tr>
              <a:tr h="109486">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gridSpan="2">
                  <a:txBody>
                    <a:bodyPr/>
                    <a:lstStyle/>
                    <a:p>
                      <a:pPr algn="l" fontAlgn="b"/>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1521011611"/>
                  </a:ext>
                </a:extLst>
              </a:tr>
              <a:tr h="109486">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gridSpan="2">
                  <a:txBody>
                    <a:bodyPr/>
                    <a:lstStyle/>
                    <a:p>
                      <a:pPr algn="l" fontAlgn="b"/>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3727262099"/>
                  </a:ext>
                </a:extLst>
              </a:tr>
              <a:tr h="109486">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gridSpan="2">
                  <a:txBody>
                    <a:bodyPr/>
                    <a:lstStyle/>
                    <a:p>
                      <a:pPr algn="l" fontAlgn="b"/>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596558083"/>
                  </a:ext>
                </a:extLst>
              </a:tr>
              <a:tr h="109486">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gridSpan="2">
                  <a:txBody>
                    <a:bodyPr/>
                    <a:lstStyle/>
                    <a:p>
                      <a:pPr algn="l" fontAlgn="b"/>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1048214504"/>
                  </a:ext>
                </a:extLst>
              </a:tr>
              <a:tr h="109486">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gridSpan="2">
                  <a:txBody>
                    <a:bodyPr/>
                    <a:lstStyle/>
                    <a:p>
                      <a:pPr algn="l" fontAlgn="b"/>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235575676"/>
                  </a:ext>
                </a:extLst>
              </a:tr>
              <a:tr h="109486">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gridSpan="2">
                  <a:txBody>
                    <a:bodyPr/>
                    <a:lstStyle/>
                    <a:p>
                      <a:pPr algn="l" fontAlgn="b"/>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extLst>
                  <a:ext uri="{0D108BD9-81ED-4DB2-BD59-A6C34878D82A}">
                    <a16:rowId xmlns:a16="http://schemas.microsoft.com/office/drawing/2014/main" val="4128681565"/>
                  </a:ext>
                </a:extLst>
              </a:tr>
              <a:tr h="109486">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a:effectLst/>
                        <a:latin typeface="Arial" panose="020B0604020202020204" pitchFamily="34" charset="0"/>
                      </a:endParaRPr>
                    </a:p>
                  </a:txBody>
                  <a:tcPr marL="3449" marR="3449" marT="3449" marB="0" anchor="b"/>
                </a:tc>
                <a:tc gridSpan="2">
                  <a:txBody>
                    <a:bodyPr/>
                    <a:lstStyle/>
                    <a:p>
                      <a:pPr algn="l" fontAlgn="b"/>
                      <a:endParaRPr lang="en-GB" sz="800" b="0" i="0" u="none" strike="noStrike">
                        <a:effectLst/>
                        <a:latin typeface="Arial" panose="020B0604020202020204" pitchFamily="34" charset="0"/>
                      </a:endParaRPr>
                    </a:p>
                  </a:txBody>
                  <a:tcPr marL="3449" marR="3449" marT="3449" marB="0" anchor="b"/>
                </a:tc>
                <a:tc hMerge="1">
                  <a:txBody>
                    <a:bodyPr/>
                    <a:lstStyle/>
                    <a:p>
                      <a:pPr algn="l" fontAlgn="b"/>
                      <a:endParaRPr lang="en-GB" sz="800" b="0" i="0" u="none" strike="noStrike">
                        <a:effectLst/>
                        <a:latin typeface="Arial" panose="020B0604020202020204" pitchFamily="34" charset="0"/>
                      </a:endParaRPr>
                    </a:p>
                  </a:txBody>
                  <a:tcPr marL="3449" marR="3449" marT="3449" marB="0" anchor="b"/>
                </a:tc>
                <a:tc>
                  <a:txBody>
                    <a:bodyPr/>
                    <a:lstStyle/>
                    <a:p>
                      <a:pPr algn="l" fontAlgn="b"/>
                      <a:endParaRPr lang="en-GB" sz="800" b="0" i="0" u="none" strike="noStrike" dirty="0">
                        <a:effectLst/>
                        <a:latin typeface="Arial" panose="020B0604020202020204" pitchFamily="34" charset="0"/>
                      </a:endParaRPr>
                    </a:p>
                  </a:txBody>
                  <a:tcPr marL="3449" marR="3449" marT="3449" marB="0" anchor="b"/>
                </a:tc>
                <a:extLst>
                  <a:ext uri="{0D108BD9-81ED-4DB2-BD59-A6C34878D82A}">
                    <a16:rowId xmlns:a16="http://schemas.microsoft.com/office/drawing/2014/main" val="3447457920"/>
                  </a:ext>
                </a:extLst>
              </a:tr>
            </a:tbl>
          </a:graphicData>
        </a:graphic>
      </p:graphicFrame>
    </p:spTree>
    <p:extLst>
      <p:ext uri="{BB962C8B-B14F-4D97-AF65-F5344CB8AC3E}">
        <p14:creationId xmlns:p14="http://schemas.microsoft.com/office/powerpoint/2010/main" val="321136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762D76-0AA9-C547-B25A-E775C6379083}"/>
              </a:ext>
            </a:extLst>
          </p:cNvPr>
          <p:cNvPicPr>
            <a:picLocks noChangeAspect="1"/>
          </p:cNvPicPr>
          <p:nvPr/>
        </p:nvPicPr>
        <p:blipFill>
          <a:blip r:embed="rId2"/>
          <a:stretch>
            <a:fillRect/>
          </a:stretch>
        </p:blipFill>
        <p:spPr>
          <a:xfrm>
            <a:off x="0" y="0"/>
            <a:ext cx="5143500" cy="6858000"/>
          </a:xfrm>
          <a:prstGeom prst="rect">
            <a:avLst/>
          </a:prstGeom>
        </p:spPr>
      </p:pic>
      <p:pic>
        <p:nvPicPr>
          <p:cNvPr id="5" name="Picture 4">
            <a:extLst>
              <a:ext uri="{FF2B5EF4-FFF2-40B4-BE49-F238E27FC236}">
                <a16:creationId xmlns:a16="http://schemas.microsoft.com/office/drawing/2014/main" id="{51FDA563-1A88-F240-800F-CD7488A71BB1}"/>
              </a:ext>
            </a:extLst>
          </p:cNvPr>
          <p:cNvPicPr>
            <a:picLocks noChangeAspect="1"/>
          </p:cNvPicPr>
          <p:nvPr/>
        </p:nvPicPr>
        <p:blipFill>
          <a:blip r:embed="rId3"/>
          <a:stretch>
            <a:fillRect/>
          </a:stretch>
        </p:blipFill>
        <p:spPr>
          <a:xfrm>
            <a:off x="6236745" y="0"/>
            <a:ext cx="5377904" cy="6858000"/>
          </a:xfrm>
          <a:prstGeom prst="rect">
            <a:avLst/>
          </a:prstGeom>
        </p:spPr>
      </p:pic>
    </p:spTree>
    <p:extLst>
      <p:ext uri="{BB962C8B-B14F-4D97-AF65-F5344CB8AC3E}">
        <p14:creationId xmlns:p14="http://schemas.microsoft.com/office/powerpoint/2010/main" val="3690589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047C3-B5A9-0042-8CB6-9CE991749059}"/>
              </a:ext>
            </a:extLst>
          </p:cNvPr>
          <p:cNvSpPr>
            <a:spLocks noGrp="1"/>
          </p:cNvSpPr>
          <p:nvPr>
            <p:ph type="title"/>
          </p:nvPr>
        </p:nvSpPr>
        <p:spPr/>
        <p:txBody>
          <a:bodyPr/>
          <a:lstStyle/>
          <a:p>
            <a:r>
              <a:rPr lang="en-GB" dirty="0"/>
              <a:t>Closing the Circle</a:t>
            </a:r>
          </a:p>
        </p:txBody>
      </p:sp>
      <p:sp>
        <p:nvSpPr>
          <p:cNvPr id="3" name="Content Placeholder 2">
            <a:extLst>
              <a:ext uri="{FF2B5EF4-FFF2-40B4-BE49-F238E27FC236}">
                <a16:creationId xmlns:a16="http://schemas.microsoft.com/office/drawing/2014/main" id="{021FF2F8-05A0-7F48-BBB5-26A73B319CDC}"/>
              </a:ext>
            </a:extLst>
          </p:cNvPr>
          <p:cNvSpPr>
            <a:spLocks noGrp="1"/>
          </p:cNvSpPr>
          <p:nvPr>
            <p:ph idx="1"/>
          </p:nvPr>
        </p:nvSpPr>
        <p:spPr/>
        <p:txBody>
          <a:bodyPr>
            <a:normAutofit lnSpcReduction="10000"/>
          </a:bodyPr>
          <a:lstStyle/>
          <a:p>
            <a:r>
              <a:rPr lang="en-GB" altLang="en-US" dirty="0"/>
              <a:t>RESPONSIBILITIES</a:t>
            </a:r>
          </a:p>
          <a:p>
            <a:r>
              <a:rPr lang="en-GB" altLang="en-US" dirty="0"/>
              <a:t>MANAGE THE SERVICE</a:t>
            </a:r>
          </a:p>
          <a:p>
            <a:r>
              <a:rPr lang="en-GB" altLang="en-US" dirty="0"/>
              <a:t>MAINTAIN PERFORMANCE</a:t>
            </a:r>
          </a:p>
          <a:p>
            <a:r>
              <a:rPr lang="en-GB" altLang="en-US" dirty="0"/>
              <a:t>COMMUNICATATION BY ALL PARTIES</a:t>
            </a:r>
          </a:p>
          <a:p>
            <a:r>
              <a:rPr lang="en-GB" altLang="en-US" dirty="0"/>
              <a:t>MAKE IT WORK SUCCESSFULLY</a:t>
            </a:r>
          </a:p>
          <a:p>
            <a:r>
              <a:rPr lang="en-GB" altLang="en-US" dirty="0"/>
              <a:t>INTRODUCE DEVELOPING TECHNOLOGY</a:t>
            </a:r>
          </a:p>
          <a:p>
            <a:r>
              <a:rPr lang="en-GB" altLang="en-US" dirty="0"/>
              <a:t>ENSURE WEARER SAFETY</a:t>
            </a:r>
          </a:p>
          <a:p>
            <a:r>
              <a:rPr lang="en-GB" altLang="en-US" dirty="0"/>
              <a:t>CUSTOMER RETENTION THROUGH CONFIDENCE</a:t>
            </a:r>
          </a:p>
          <a:p>
            <a:r>
              <a:rPr lang="en-GB" altLang="en-US" dirty="0"/>
              <a:t>PROMOTE THE RENTAL SERVICE BY EXAMPLE</a:t>
            </a:r>
          </a:p>
        </p:txBody>
      </p:sp>
      <p:sp>
        <p:nvSpPr>
          <p:cNvPr id="4" name="Slide Number Placeholder 3">
            <a:extLst>
              <a:ext uri="{FF2B5EF4-FFF2-40B4-BE49-F238E27FC236}">
                <a16:creationId xmlns:a16="http://schemas.microsoft.com/office/drawing/2014/main" id="{89D0BADF-D192-7245-BC24-4D5298A7936F}"/>
              </a:ext>
            </a:extLst>
          </p:cNvPr>
          <p:cNvSpPr>
            <a:spLocks noGrp="1"/>
          </p:cNvSpPr>
          <p:nvPr>
            <p:ph type="sldNum" sz="quarter" idx="12"/>
          </p:nvPr>
        </p:nvSpPr>
        <p:spPr/>
        <p:txBody>
          <a:bodyPr/>
          <a:lstStyle/>
          <a:p>
            <a:pPr algn="l">
              <a:tabLst>
                <a:tab pos="2238375" algn="r"/>
              </a:tabLst>
              <a:defRPr/>
            </a:pPr>
            <a:r>
              <a:rPr lang="en-GB"/>
              <a:t>	</a:t>
            </a:r>
            <a:fld id="{45F863C7-BF7D-49C1-B335-ADD52685D602}" type="slidenum">
              <a:rPr lang="en-GB" smtClean="0"/>
              <a:pPr algn="l">
                <a:tabLst>
                  <a:tab pos="2238375" algn="r"/>
                </a:tabLst>
                <a:defRPr/>
              </a:pPr>
              <a:t>18</a:t>
            </a:fld>
            <a:endParaRPr lang="en-GB" sz="900"/>
          </a:p>
        </p:txBody>
      </p:sp>
    </p:spTree>
    <p:extLst>
      <p:ext uri="{BB962C8B-B14F-4D97-AF65-F5344CB8AC3E}">
        <p14:creationId xmlns:p14="http://schemas.microsoft.com/office/powerpoint/2010/main" val="213292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4D7EF-6F67-6048-B73A-229634334908}"/>
              </a:ext>
            </a:extLst>
          </p:cNvPr>
          <p:cNvSpPr>
            <a:spLocks noGrp="1"/>
          </p:cNvSpPr>
          <p:nvPr>
            <p:ph type="title"/>
          </p:nvPr>
        </p:nvSpPr>
        <p:spPr/>
        <p:txBody>
          <a:bodyPr>
            <a:normAutofit/>
          </a:bodyPr>
          <a:lstStyle/>
          <a:p>
            <a:r>
              <a:rPr lang="en-GB" dirty="0"/>
              <a:t>PPE Regulation – a reality check</a:t>
            </a:r>
          </a:p>
        </p:txBody>
      </p:sp>
      <p:sp>
        <p:nvSpPr>
          <p:cNvPr id="3" name="Content Placeholder 2">
            <a:extLst>
              <a:ext uri="{FF2B5EF4-FFF2-40B4-BE49-F238E27FC236}">
                <a16:creationId xmlns:a16="http://schemas.microsoft.com/office/drawing/2014/main" id="{CCF7FBBC-3704-3141-935D-541A3BA783A5}"/>
              </a:ext>
            </a:extLst>
          </p:cNvPr>
          <p:cNvSpPr>
            <a:spLocks noGrp="1"/>
          </p:cNvSpPr>
          <p:nvPr>
            <p:ph idx="1"/>
          </p:nvPr>
        </p:nvSpPr>
        <p:spPr/>
        <p:txBody>
          <a:bodyPr>
            <a:normAutofit lnSpcReduction="10000"/>
          </a:bodyPr>
          <a:lstStyle/>
          <a:p>
            <a:r>
              <a:rPr lang="en-US" altLang="en-US" dirty="0"/>
              <a:t>PPE at work Regulations 1992; gradually enforced by 1996. Employers and Employees learned. Amend. 2002, HSE INDG174.</a:t>
            </a:r>
          </a:p>
          <a:p>
            <a:r>
              <a:rPr lang="en-US" altLang="en-US" dirty="0"/>
              <a:t>Latest amendment 2016 to the PPE Regulation 2016/425 effective April 2018 under EU legislation.</a:t>
            </a:r>
          </a:p>
          <a:p>
            <a:r>
              <a:rPr lang="en-US" altLang="en-US" dirty="0"/>
              <a:t>Contractual responsibility must be formalized.</a:t>
            </a:r>
          </a:p>
          <a:p>
            <a:r>
              <a:rPr lang="en-US" altLang="en-US" dirty="0"/>
              <a:t>Employer ultimately responsible, but Manufacturer? Service Provider? Wearer? EVERYONE IN THE SUPPLY CHAIN.</a:t>
            </a:r>
          </a:p>
          <a:p>
            <a:r>
              <a:rPr lang="en-US" altLang="en-US" dirty="0"/>
              <a:t>In-service issues must be communicated. </a:t>
            </a:r>
          </a:p>
          <a:p>
            <a:r>
              <a:rPr lang="en-US" altLang="en-US" dirty="0"/>
              <a:t>Shrinkage, soil retention, functionality, performance, repairs, justification for replacement, abuse and delivery.</a:t>
            </a:r>
          </a:p>
          <a:p>
            <a:endParaRPr lang="en-US" altLang="en-US" dirty="0"/>
          </a:p>
          <a:p>
            <a:endParaRPr lang="en-US" altLang="en-US" dirty="0"/>
          </a:p>
          <a:p>
            <a:endParaRPr lang="en-US" altLang="en-US" dirty="0"/>
          </a:p>
          <a:p>
            <a:endParaRPr lang="en-GB" dirty="0"/>
          </a:p>
        </p:txBody>
      </p:sp>
      <p:sp>
        <p:nvSpPr>
          <p:cNvPr id="4" name="Slide Number Placeholder 3">
            <a:extLst>
              <a:ext uri="{FF2B5EF4-FFF2-40B4-BE49-F238E27FC236}">
                <a16:creationId xmlns:a16="http://schemas.microsoft.com/office/drawing/2014/main" id="{69C3D0D5-849B-784E-B0E3-EA250C218608}"/>
              </a:ext>
            </a:extLst>
          </p:cNvPr>
          <p:cNvSpPr>
            <a:spLocks noGrp="1"/>
          </p:cNvSpPr>
          <p:nvPr>
            <p:ph type="sldNum" sz="quarter" idx="12"/>
          </p:nvPr>
        </p:nvSpPr>
        <p:spPr/>
        <p:txBody>
          <a:bodyPr/>
          <a:lstStyle/>
          <a:p>
            <a:pPr algn="l">
              <a:tabLst>
                <a:tab pos="2238375" algn="r"/>
              </a:tabLst>
              <a:defRPr/>
            </a:pPr>
            <a:r>
              <a:rPr lang="en-GB"/>
              <a:t>	</a:t>
            </a:r>
            <a:fld id="{45F863C7-BF7D-49C1-B335-ADD52685D602}" type="slidenum">
              <a:rPr lang="en-GB" smtClean="0"/>
              <a:pPr algn="l">
                <a:tabLst>
                  <a:tab pos="2238375" algn="r"/>
                </a:tabLst>
                <a:defRPr/>
              </a:pPr>
              <a:t>2</a:t>
            </a:fld>
            <a:endParaRPr lang="en-GB" sz="900"/>
          </a:p>
        </p:txBody>
      </p:sp>
    </p:spTree>
    <p:extLst>
      <p:ext uri="{BB962C8B-B14F-4D97-AF65-F5344CB8AC3E}">
        <p14:creationId xmlns:p14="http://schemas.microsoft.com/office/powerpoint/2010/main" val="2526034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ACAB7-A71D-4E47-9CA3-C741C43F64D2}"/>
              </a:ext>
            </a:extLst>
          </p:cNvPr>
          <p:cNvPicPr>
            <a:picLocks noChangeAspect="1"/>
          </p:cNvPicPr>
          <p:nvPr/>
        </p:nvPicPr>
        <p:blipFill>
          <a:blip r:embed="rId2"/>
          <a:stretch>
            <a:fillRect/>
          </a:stretch>
        </p:blipFill>
        <p:spPr>
          <a:xfrm>
            <a:off x="7750065" y="399393"/>
            <a:ext cx="4189686" cy="5586248"/>
          </a:xfrm>
          <a:prstGeom prst="rect">
            <a:avLst/>
          </a:prstGeom>
        </p:spPr>
      </p:pic>
      <p:pic>
        <p:nvPicPr>
          <p:cNvPr id="5" name="Picture 4">
            <a:extLst>
              <a:ext uri="{FF2B5EF4-FFF2-40B4-BE49-F238E27FC236}">
                <a16:creationId xmlns:a16="http://schemas.microsoft.com/office/drawing/2014/main" id="{18C184C8-0C26-1645-94C7-D5AE5B263D87}"/>
              </a:ext>
            </a:extLst>
          </p:cNvPr>
          <p:cNvPicPr>
            <a:picLocks noChangeAspect="1"/>
          </p:cNvPicPr>
          <p:nvPr/>
        </p:nvPicPr>
        <p:blipFill>
          <a:blip r:embed="rId3"/>
          <a:stretch>
            <a:fillRect/>
          </a:stretch>
        </p:blipFill>
        <p:spPr>
          <a:xfrm>
            <a:off x="252249" y="453258"/>
            <a:ext cx="7304690" cy="5478518"/>
          </a:xfrm>
          <a:prstGeom prst="rect">
            <a:avLst/>
          </a:prstGeom>
        </p:spPr>
      </p:pic>
    </p:spTree>
    <p:extLst>
      <p:ext uri="{BB962C8B-B14F-4D97-AF65-F5344CB8AC3E}">
        <p14:creationId xmlns:p14="http://schemas.microsoft.com/office/powerpoint/2010/main" val="1145004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73C11-17E5-CB4D-91DF-8E85C7CE75CB}"/>
              </a:ext>
            </a:extLst>
          </p:cNvPr>
          <p:cNvSpPr>
            <a:spLocks noGrp="1"/>
          </p:cNvSpPr>
          <p:nvPr>
            <p:ph type="title"/>
          </p:nvPr>
        </p:nvSpPr>
        <p:spPr/>
        <p:txBody>
          <a:bodyPr/>
          <a:lstStyle/>
          <a:p>
            <a:r>
              <a:rPr lang="en-GB" dirty="0"/>
              <a:t>Typical PPE Classifications</a:t>
            </a:r>
          </a:p>
        </p:txBody>
      </p:sp>
      <p:sp>
        <p:nvSpPr>
          <p:cNvPr id="3" name="Content Placeholder 2">
            <a:extLst>
              <a:ext uri="{FF2B5EF4-FFF2-40B4-BE49-F238E27FC236}">
                <a16:creationId xmlns:a16="http://schemas.microsoft.com/office/drawing/2014/main" id="{F56A7465-EBDE-7A40-BF47-3C5B4FC4894D}"/>
              </a:ext>
            </a:extLst>
          </p:cNvPr>
          <p:cNvSpPr>
            <a:spLocks noGrp="1"/>
          </p:cNvSpPr>
          <p:nvPr>
            <p:ph idx="1"/>
          </p:nvPr>
        </p:nvSpPr>
        <p:spPr/>
        <p:txBody>
          <a:bodyPr/>
          <a:lstStyle/>
          <a:p>
            <a:pPr lvl="1"/>
            <a:r>
              <a:rPr lang="en-US" sz="2700" dirty="0"/>
              <a:t>ISO 11612 Heat &amp; Flame</a:t>
            </a:r>
          </a:p>
          <a:p>
            <a:pPr lvl="1"/>
            <a:r>
              <a:rPr lang="en-US" sz="2700" dirty="0"/>
              <a:t>ISO 11611 Welding</a:t>
            </a:r>
            <a:endParaRPr lang="en-GB" sz="2700" dirty="0"/>
          </a:p>
          <a:p>
            <a:pPr lvl="1"/>
            <a:r>
              <a:rPr lang="en-US" sz="2700" dirty="0"/>
              <a:t>ISO 20471 High Visibility</a:t>
            </a:r>
            <a:endParaRPr lang="en-GB" sz="2700" dirty="0"/>
          </a:p>
          <a:p>
            <a:pPr lvl="1"/>
            <a:r>
              <a:rPr lang="en-US" sz="2700" dirty="0"/>
              <a:t>IEC 61482 Electric Arc (UV)</a:t>
            </a:r>
            <a:endParaRPr lang="en-GB" sz="2700" dirty="0"/>
          </a:p>
          <a:p>
            <a:pPr lvl="1"/>
            <a:r>
              <a:rPr lang="en-US" sz="2700" dirty="0"/>
              <a:t>EN 13034 Chemical Splash</a:t>
            </a:r>
            <a:endParaRPr lang="en-GB" sz="2700" dirty="0"/>
          </a:p>
          <a:p>
            <a:pPr lvl="1"/>
            <a:r>
              <a:rPr lang="en-US" sz="2700" dirty="0"/>
              <a:t>EN 1149 Electro-static</a:t>
            </a:r>
          </a:p>
          <a:p>
            <a:pPr lvl="1"/>
            <a:r>
              <a:rPr lang="en-US" sz="2700" dirty="0"/>
              <a:t>AND MORE?</a:t>
            </a:r>
            <a:endParaRPr lang="en-GB" sz="2700" dirty="0"/>
          </a:p>
          <a:p>
            <a:endParaRPr lang="en-GB" dirty="0"/>
          </a:p>
        </p:txBody>
      </p:sp>
      <p:sp>
        <p:nvSpPr>
          <p:cNvPr id="4" name="Slide Number Placeholder 3">
            <a:extLst>
              <a:ext uri="{FF2B5EF4-FFF2-40B4-BE49-F238E27FC236}">
                <a16:creationId xmlns:a16="http://schemas.microsoft.com/office/drawing/2014/main" id="{3270709A-1FF0-4541-9100-27AA011D8B0C}"/>
              </a:ext>
            </a:extLst>
          </p:cNvPr>
          <p:cNvSpPr>
            <a:spLocks noGrp="1"/>
          </p:cNvSpPr>
          <p:nvPr>
            <p:ph type="sldNum" sz="quarter" idx="12"/>
          </p:nvPr>
        </p:nvSpPr>
        <p:spPr/>
        <p:txBody>
          <a:bodyPr/>
          <a:lstStyle/>
          <a:p>
            <a:pPr algn="l">
              <a:tabLst>
                <a:tab pos="2238375" algn="r"/>
              </a:tabLst>
              <a:defRPr/>
            </a:pPr>
            <a:r>
              <a:rPr lang="en-GB"/>
              <a:t>	</a:t>
            </a:r>
            <a:fld id="{45F863C7-BF7D-49C1-B335-ADD52685D602}" type="slidenum">
              <a:rPr lang="en-GB" smtClean="0"/>
              <a:pPr algn="l">
                <a:tabLst>
                  <a:tab pos="2238375" algn="r"/>
                </a:tabLst>
                <a:defRPr/>
              </a:pPr>
              <a:t>4</a:t>
            </a:fld>
            <a:endParaRPr lang="en-GB" sz="900"/>
          </a:p>
        </p:txBody>
      </p:sp>
    </p:spTree>
    <p:extLst>
      <p:ext uri="{BB962C8B-B14F-4D97-AF65-F5344CB8AC3E}">
        <p14:creationId xmlns:p14="http://schemas.microsoft.com/office/powerpoint/2010/main" val="3981863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3D2C-704E-F640-9C29-0BE5C9AAE48C}"/>
              </a:ext>
            </a:extLst>
          </p:cNvPr>
          <p:cNvSpPr>
            <a:spLocks noGrp="1"/>
          </p:cNvSpPr>
          <p:nvPr>
            <p:ph type="title"/>
          </p:nvPr>
        </p:nvSpPr>
        <p:spPr/>
        <p:txBody>
          <a:bodyPr/>
          <a:lstStyle/>
          <a:p>
            <a:r>
              <a:rPr lang="en-GB" dirty="0"/>
              <a:t>Professional Service</a:t>
            </a:r>
          </a:p>
        </p:txBody>
      </p:sp>
      <p:sp>
        <p:nvSpPr>
          <p:cNvPr id="3" name="Content Placeholder 2">
            <a:extLst>
              <a:ext uri="{FF2B5EF4-FFF2-40B4-BE49-F238E27FC236}">
                <a16:creationId xmlns:a16="http://schemas.microsoft.com/office/drawing/2014/main" id="{9F739382-EF93-CD48-B671-6081460B4413}"/>
              </a:ext>
            </a:extLst>
          </p:cNvPr>
          <p:cNvSpPr>
            <a:spLocks noGrp="1"/>
          </p:cNvSpPr>
          <p:nvPr>
            <p:ph idx="1"/>
          </p:nvPr>
        </p:nvSpPr>
        <p:spPr/>
        <p:txBody>
          <a:bodyPr>
            <a:normAutofit fontScale="77500" lnSpcReduction="20000"/>
          </a:bodyPr>
          <a:lstStyle/>
          <a:p>
            <a:r>
              <a:rPr lang="en-GB" dirty="0"/>
              <a:t>Risk assessment for the activity/procedure</a:t>
            </a:r>
          </a:p>
          <a:p>
            <a:r>
              <a:rPr lang="en-GB" dirty="0"/>
              <a:t>Technical advice must be provided to state the protection required</a:t>
            </a:r>
          </a:p>
          <a:p>
            <a:r>
              <a:rPr lang="en-GB" dirty="0"/>
              <a:t>Garment supplier must provide instructions on functionality, use and maintenance</a:t>
            </a:r>
          </a:p>
          <a:p>
            <a:r>
              <a:rPr lang="en-GB" dirty="0"/>
              <a:t>PPE should be the last resort</a:t>
            </a:r>
          </a:p>
          <a:p>
            <a:r>
              <a:rPr lang="en-GB" dirty="0"/>
              <a:t>Employee involvement</a:t>
            </a:r>
          </a:p>
          <a:p>
            <a:r>
              <a:rPr lang="en-GB" dirty="0"/>
              <a:t>Employer responsible for the supply and wear enforcement</a:t>
            </a:r>
          </a:p>
          <a:p>
            <a:r>
              <a:rPr lang="en-GB" dirty="0"/>
              <a:t>PPE must be correct size and wearer trained/certified in its use</a:t>
            </a:r>
          </a:p>
          <a:p>
            <a:r>
              <a:rPr lang="en-GB" dirty="0"/>
              <a:t>Wearer, Employer and Service Provider are all responsible</a:t>
            </a:r>
          </a:p>
          <a:p>
            <a:r>
              <a:rPr lang="en-GB" dirty="0"/>
              <a:t>PPE must be available for use at all times and be fit for purpose</a:t>
            </a:r>
          </a:p>
          <a:p>
            <a:r>
              <a:rPr lang="en-GB" dirty="0"/>
              <a:t>Service Provider must be made aware of any changes in application</a:t>
            </a:r>
          </a:p>
          <a:p>
            <a:r>
              <a:rPr lang="en-GB" dirty="0"/>
              <a:t>Service Provider is ultimately responsible for maintenance and performance</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34D52CED-6CA1-8E41-B717-6D6B62E9AF9B}"/>
              </a:ext>
            </a:extLst>
          </p:cNvPr>
          <p:cNvSpPr>
            <a:spLocks noGrp="1"/>
          </p:cNvSpPr>
          <p:nvPr>
            <p:ph type="sldNum" sz="quarter" idx="12"/>
          </p:nvPr>
        </p:nvSpPr>
        <p:spPr/>
        <p:txBody>
          <a:bodyPr/>
          <a:lstStyle/>
          <a:p>
            <a:pPr algn="l">
              <a:tabLst>
                <a:tab pos="2238375" algn="r"/>
              </a:tabLst>
              <a:defRPr/>
            </a:pPr>
            <a:r>
              <a:rPr lang="en-GB"/>
              <a:t>	</a:t>
            </a:r>
            <a:fld id="{45F863C7-BF7D-49C1-B335-ADD52685D602}" type="slidenum">
              <a:rPr lang="en-GB" smtClean="0"/>
              <a:pPr algn="l">
                <a:tabLst>
                  <a:tab pos="2238375" algn="r"/>
                </a:tabLst>
                <a:defRPr/>
              </a:pPr>
              <a:t>5</a:t>
            </a:fld>
            <a:endParaRPr lang="en-GB" sz="900"/>
          </a:p>
        </p:txBody>
      </p:sp>
    </p:spTree>
    <p:extLst>
      <p:ext uri="{BB962C8B-B14F-4D97-AF65-F5344CB8AC3E}">
        <p14:creationId xmlns:p14="http://schemas.microsoft.com/office/powerpoint/2010/main" val="3645099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E500-7537-594C-BE90-AC397A491660}"/>
              </a:ext>
            </a:extLst>
          </p:cNvPr>
          <p:cNvSpPr>
            <a:spLocks noGrp="1"/>
          </p:cNvSpPr>
          <p:nvPr>
            <p:ph type="title"/>
          </p:nvPr>
        </p:nvSpPr>
        <p:spPr/>
        <p:txBody>
          <a:bodyPr/>
          <a:lstStyle/>
          <a:p>
            <a:r>
              <a:rPr lang="en-GB" dirty="0"/>
              <a:t>Specialist Care</a:t>
            </a:r>
          </a:p>
        </p:txBody>
      </p:sp>
      <p:sp>
        <p:nvSpPr>
          <p:cNvPr id="3" name="Content Placeholder 2">
            <a:extLst>
              <a:ext uri="{FF2B5EF4-FFF2-40B4-BE49-F238E27FC236}">
                <a16:creationId xmlns:a16="http://schemas.microsoft.com/office/drawing/2014/main" id="{5188EB36-DFCF-4F48-AAC8-B1E92BB42292}"/>
              </a:ext>
            </a:extLst>
          </p:cNvPr>
          <p:cNvSpPr>
            <a:spLocks noGrp="1"/>
          </p:cNvSpPr>
          <p:nvPr>
            <p:ph idx="1"/>
          </p:nvPr>
        </p:nvSpPr>
        <p:spPr/>
        <p:txBody>
          <a:bodyPr>
            <a:normAutofit/>
          </a:bodyPr>
          <a:lstStyle/>
          <a:p>
            <a:r>
              <a:rPr lang="en-GB" altLang="en-US" dirty="0"/>
              <a:t>Soiled garment inspection; damage, processes record,</a:t>
            </a:r>
          </a:p>
          <a:p>
            <a:r>
              <a:rPr lang="en-GB" altLang="en-US" dirty="0"/>
              <a:t>Soil type/degree analysis</a:t>
            </a:r>
          </a:p>
          <a:p>
            <a:r>
              <a:rPr lang="en-GB" altLang="en-US" dirty="0"/>
              <a:t>Cleaning process and finishing process</a:t>
            </a:r>
          </a:p>
          <a:p>
            <a:r>
              <a:rPr lang="en-GB" altLang="en-US" dirty="0"/>
              <a:t>Quality Control</a:t>
            </a:r>
          </a:p>
          <a:p>
            <a:r>
              <a:rPr lang="en-GB" altLang="en-US" dirty="0"/>
              <a:t>Inspection and performance test</a:t>
            </a:r>
          </a:p>
          <a:p>
            <a:r>
              <a:rPr lang="en-GB" altLang="en-US" dirty="0"/>
              <a:t>Defect analysis; Reject or Repair</a:t>
            </a:r>
          </a:p>
          <a:p>
            <a:r>
              <a:rPr lang="en-GB" altLang="en-US" dirty="0"/>
              <a:t>Life in service recording</a:t>
            </a:r>
          </a:p>
          <a:p>
            <a:r>
              <a:rPr lang="en-GB" altLang="en-US" dirty="0"/>
              <a:t>Have you taken it HOME to WASH? </a:t>
            </a:r>
          </a:p>
        </p:txBody>
      </p:sp>
      <p:sp>
        <p:nvSpPr>
          <p:cNvPr id="4" name="Slide Number Placeholder 3">
            <a:extLst>
              <a:ext uri="{FF2B5EF4-FFF2-40B4-BE49-F238E27FC236}">
                <a16:creationId xmlns:a16="http://schemas.microsoft.com/office/drawing/2014/main" id="{38204329-9F94-2B4D-879F-238DD62C0BB3}"/>
              </a:ext>
            </a:extLst>
          </p:cNvPr>
          <p:cNvSpPr>
            <a:spLocks noGrp="1"/>
          </p:cNvSpPr>
          <p:nvPr>
            <p:ph type="sldNum" sz="quarter" idx="12"/>
          </p:nvPr>
        </p:nvSpPr>
        <p:spPr/>
        <p:txBody>
          <a:bodyPr/>
          <a:lstStyle/>
          <a:p>
            <a:pPr algn="l">
              <a:tabLst>
                <a:tab pos="2238375" algn="r"/>
              </a:tabLst>
              <a:defRPr/>
            </a:pPr>
            <a:r>
              <a:rPr lang="en-GB"/>
              <a:t>	</a:t>
            </a:r>
            <a:fld id="{45F863C7-BF7D-49C1-B335-ADD52685D602}" type="slidenum">
              <a:rPr lang="en-GB" smtClean="0"/>
              <a:pPr algn="l">
                <a:tabLst>
                  <a:tab pos="2238375" algn="r"/>
                </a:tabLst>
                <a:defRPr/>
              </a:pPr>
              <a:t>6</a:t>
            </a:fld>
            <a:endParaRPr lang="en-GB" sz="900"/>
          </a:p>
        </p:txBody>
      </p:sp>
    </p:spTree>
    <p:extLst>
      <p:ext uri="{BB962C8B-B14F-4D97-AF65-F5344CB8AC3E}">
        <p14:creationId xmlns:p14="http://schemas.microsoft.com/office/powerpoint/2010/main" val="368399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AFA941-A147-2146-925B-2F7CDC4B6C77}"/>
              </a:ext>
            </a:extLst>
          </p:cNvPr>
          <p:cNvSpPr>
            <a:spLocks noGrp="1"/>
          </p:cNvSpPr>
          <p:nvPr>
            <p:ph type="sldNum" sz="quarter" idx="12"/>
          </p:nvPr>
        </p:nvSpPr>
        <p:spPr/>
        <p:txBody>
          <a:bodyPr/>
          <a:lstStyle/>
          <a:p>
            <a:pPr>
              <a:defRPr/>
            </a:pPr>
            <a:fld id="{9EF554F4-07A5-48D0-B9DD-265890475894}" type="slidenum">
              <a:rPr lang="en-GB" smtClean="0"/>
              <a:pPr>
                <a:defRPr/>
              </a:pPr>
              <a:t>7</a:t>
            </a:fld>
            <a:endParaRPr lang="en-GB"/>
          </a:p>
        </p:txBody>
      </p:sp>
      <p:sp>
        <p:nvSpPr>
          <p:cNvPr id="3" name="Rectangle 2">
            <a:extLst>
              <a:ext uri="{FF2B5EF4-FFF2-40B4-BE49-F238E27FC236}">
                <a16:creationId xmlns:a16="http://schemas.microsoft.com/office/drawing/2014/main" id="{24CA1D87-6E02-3240-B83C-9125A2765FB4}"/>
              </a:ext>
            </a:extLst>
          </p:cNvPr>
          <p:cNvSpPr/>
          <p:nvPr/>
        </p:nvSpPr>
        <p:spPr>
          <a:xfrm>
            <a:off x="3132083" y="474345"/>
            <a:ext cx="6096000" cy="5909310"/>
          </a:xfrm>
          <a:prstGeom prst="rect">
            <a:avLst/>
          </a:prstGeom>
        </p:spPr>
        <p:txBody>
          <a:bodyPr>
            <a:spAutoFit/>
          </a:bodyPr>
          <a:lstStyle/>
          <a:p>
            <a:pPr algn="ctr"/>
            <a:r>
              <a:rPr lang="en-GB" sz="900" b="1" dirty="0">
                <a:effectLst/>
                <a:latin typeface="Arial" panose="020B0604020202020204" pitchFamily="34" charset="0"/>
                <a:ea typeface="Times New Roman" panose="02020603050405020304" pitchFamily="18" charset="0"/>
                <a:cs typeface="Times New Roman" panose="02020603050405020304" pitchFamily="18" charset="0"/>
              </a:rPr>
              <a:t>EXTRACT; Company Policy on dealing with PPE garments</a:t>
            </a:r>
          </a:p>
          <a:p>
            <a:pPr algn="ctr"/>
            <a:r>
              <a:rPr lang="en-GB" sz="900" b="1" dirty="0">
                <a:effectLst/>
                <a:latin typeface="Arial" panose="020B0604020202020204" pitchFamily="34" charset="0"/>
                <a:ea typeface="Times New Roman" panose="02020603050405020304" pitchFamily="18" charset="0"/>
                <a:cs typeface="Times New Roman" panose="02020603050405020304" pitchFamily="18" charset="0"/>
              </a:rPr>
              <a:t> (Personal Protective Equipment) </a:t>
            </a:r>
          </a:p>
          <a:p>
            <a:r>
              <a:rPr lang="en-GB" sz="900" dirty="0">
                <a:latin typeface="Arial" panose="020B0604020202020204" pitchFamily="34" charset="0"/>
                <a:ea typeface="Times New Roman" panose="02020603050405020304" pitchFamily="18" charset="0"/>
                <a:cs typeface="Times New Roman" panose="02020603050405020304" pitchFamily="18" charset="0"/>
              </a:rPr>
              <a:t> </a:t>
            </a:r>
          </a:p>
          <a:p>
            <a:r>
              <a:rPr lang="en-GB" sz="900" dirty="0">
                <a:latin typeface="Arial" panose="020B0604020202020204" pitchFamily="34" charset="0"/>
                <a:ea typeface="Times New Roman" panose="02020603050405020304" pitchFamily="18" charset="0"/>
                <a:cs typeface="Times New Roman" panose="02020603050405020304" pitchFamily="18" charset="0"/>
              </a:rPr>
              <a:t>The following procedures will be fully implemented by each Branch and Plant before 29</a:t>
            </a:r>
            <a:r>
              <a:rPr lang="en-GB" sz="900" baseline="30000" dirty="0">
                <a:latin typeface="Arial" panose="020B0604020202020204" pitchFamily="34" charset="0"/>
                <a:ea typeface="Times New Roman" panose="02020603050405020304" pitchFamily="18" charset="0"/>
                <a:cs typeface="Times New Roman" panose="02020603050405020304" pitchFamily="18" charset="0"/>
              </a:rPr>
              <a:t>th</a:t>
            </a:r>
            <a:r>
              <a:rPr lang="en-GB" sz="900" dirty="0">
                <a:latin typeface="Arial" panose="020B0604020202020204" pitchFamily="34" charset="0"/>
                <a:ea typeface="Times New Roman" panose="02020603050405020304" pitchFamily="18" charset="0"/>
                <a:cs typeface="Times New Roman" panose="02020603050405020304" pitchFamily="18" charset="0"/>
              </a:rPr>
              <a:t> March 2002. You must make your own judgement as to whether each affected Customer is informed in writing, or by a visit as well.</a:t>
            </a:r>
          </a:p>
          <a:p>
            <a:r>
              <a:rPr lang="en-GB" sz="900" dirty="0">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mj-lt"/>
              <a:buAutoNum type="arabicPeriod"/>
              <a:tabLst>
                <a:tab pos="457200" algn="l"/>
              </a:tabLst>
            </a:pPr>
            <a:r>
              <a:rPr lang="en-GB" sz="900" dirty="0">
                <a:latin typeface="Arial" panose="020B0604020202020204" pitchFamily="34" charset="0"/>
                <a:ea typeface="Times New Roman" panose="02020603050405020304" pitchFamily="18" charset="0"/>
                <a:cs typeface="Times New Roman" panose="02020603050405020304" pitchFamily="18" charset="0"/>
              </a:rPr>
              <a:t>Replacement garments will be issued and charged when a PPE garment is beyond repair.</a:t>
            </a:r>
          </a:p>
          <a:p>
            <a:pPr marL="457200"/>
            <a:r>
              <a:rPr lang="en-GB" sz="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Definition: </a:t>
            </a:r>
            <a:r>
              <a:rPr lang="en-GB"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beyond repair”</a:t>
            </a:r>
            <a:endParaRPr lang="en-GB" sz="900" dirty="0">
              <a:latin typeface="Arial" panose="020B0604020202020204" pitchFamily="34" charset="0"/>
              <a:ea typeface="Times New Roman" panose="02020603050405020304" pitchFamily="18" charset="0"/>
              <a:cs typeface="Times New Roman" panose="02020603050405020304" pitchFamily="18" charset="0"/>
            </a:endParaRPr>
          </a:p>
          <a:p>
            <a:pPr marL="457200"/>
            <a:r>
              <a:rPr lang="en-GB"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will always be a garment that has already had several repairs, or suffered one massive damage.  It may also be where we would need to repair on top of previous repairs, or when it will take longer than 40 minutes to repair the garment.</a:t>
            </a:r>
          </a:p>
          <a:p>
            <a:r>
              <a:rPr lang="en-GB" sz="900" dirty="0">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mj-lt"/>
              <a:buAutoNum type="arabicPeriod"/>
              <a:tabLst>
                <a:tab pos="457200" algn="l"/>
              </a:tabLst>
            </a:pPr>
            <a:r>
              <a:rPr lang="en-GB" sz="900" dirty="0">
                <a:latin typeface="Arial" panose="020B0604020202020204" pitchFamily="34" charset="0"/>
                <a:ea typeface="Times New Roman" panose="02020603050405020304" pitchFamily="18" charset="0"/>
                <a:cs typeface="Times New Roman" panose="02020603050405020304" pitchFamily="18" charset="0"/>
              </a:rPr>
              <a:t>Repairs to PPE garments will be completed </a:t>
            </a:r>
            <a:r>
              <a:rPr lang="en-GB" sz="900" b="1" dirty="0">
                <a:latin typeface="Arial" panose="020B0604020202020204" pitchFamily="34" charset="0"/>
                <a:ea typeface="Times New Roman" panose="02020603050405020304" pitchFamily="18" charset="0"/>
                <a:cs typeface="Times New Roman" panose="02020603050405020304" pitchFamily="18" charset="0"/>
              </a:rPr>
              <a:t>in all cases</a:t>
            </a:r>
            <a:r>
              <a:rPr lang="en-GB" sz="900" dirty="0">
                <a:latin typeface="Arial" panose="020B0604020202020204" pitchFamily="34" charset="0"/>
                <a:ea typeface="Times New Roman" panose="02020603050405020304" pitchFamily="18" charset="0"/>
                <a:cs typeface="Times New Roman" panose="02020603050405020304" pitchFamily="18" charset="0"/>
              </a:rPr>
              <a:t> in accordance with the current guidelines – irrespective of time required </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(up to a maximum of 40 minutes).</a:t>
            </a:r>
            <a:endParaRPr lang="en-GB" sz="900" dirty="0">
              <a:latin typeface="Arial" panose="020B0604020202020204" pitchFamily="34" charset="0"/>
              <a:ea typeface="Times New Roman" panose="02020603050405020304" pitchFamily="18" charset="0"/>
              <a:cs typeface="Times New Roman" panose="02020603050405020304" pitchFamily="18" charset="0"/>
            </a:endParaRPr>
          </a:p>
          <a:p>
            <a:r>
              <a:rPr lang="en-GB" sz="900" dirty="0">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mj-lt"/>
              <a:buAutoNum type="arabicPeriod"/>
              <a:tabLst>
                <a:tab pos="457200" algn="l"/>
              </a:tabLst>
            </a:pPr>
            <a:r>
              <a:rPr lang="en-GB" sz="900" dirty="0">
                <a:latin typeface="Arial" panose="020B0604020202020204" pitchFamily="34" charset="0"/>
                <a:ea typeface="Times New Roman" panose="02020603050405020304" pitchFamily="18" charset="0"/>
                <a:cs typeface="Times New Roman" panose="02020603050405020304" pitchFamily="18" charset="0"/>
              </a:rPr>
              <a:t>Where damage to a garment is caused by Customer abuse we shall charge Customers for the cost of repairs at a set rate per machinist minute (currently 30p per minute).</a:t>
            </a: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a:latin typeface="Arial" panose="020B0604020202020204" pitchFamily="34" charset="0"/>
              <a:ea typeface="Times New Roman" panose="02020603050405020304" pitchFamily="18" charset="0"/>
              <a:cs typeface="Times New Roman" panose="02020603050405020304" pitchFamily="18" charset="0"/>
            </a:endParaRPr>
          </a:p>
          <a:p>
            <a:pPr marL="457200"/>
            <a:r>
              <a:rPr lang="en-GB" sz="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Definition: </a:t>
            </a:r>
            <a:r>
              <a:rPr lang="en-GB"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Customer abuse</a:t>
            </a:r>
            <a:r>
              <a:rPr lang="en-GB"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900" dirty="0">
              <a:latin typeface="Arial" panose="020B0604020202020204" pitchFamily="34" charset="0"/>
              <a:ea typeface="Times New Roman" panose="02020603050405020304" pitchFamily="18" charset="0"/>
              <a:cs typeface="Times New Roman" panose="02020603050405020304" pitchFamily="18" charset="0"/>
            </a:endParaRPr>
          </a:p>
          <a:p>
            <a:pPr marL="457200"/>
            <a:r>
              <a:rPr lang="en-GB"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Any unreasonable or repetitive damage. Weld spatter is always considered as Customer abuse because it can be avoided through the use of Primary protection (e.g. leather aprons).</a:t>
            </a:r>
            <a:endParaRPr lang="en-GB" sz="9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r>
              <a:rPr lang="en-GB" sz="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GB" sz="9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tabLst>
                <a:tab pos="457200" algn="l"/>
              </a:tabLst>
            </a:pPr>
            <a:r>
              <a:rPr lang="en-GB" sz="900" dirty="0">
                <a:latin typeface="Arial" panose="020B0604020202020204" pitchFamily="34" charset="0"/>
                <a:ea typeface="Times New Roman" panose="02020603050405020304" pitchFamily="18" charset="0"/>
                <a:cs typeface="Times New Roman" panose="02020603050405020304" pitchFamily="18" charset="0"/>
              </a:rPr>
              <a:t>Repairs for “fair wear &amp; tear” damage will continue to be completed free of charge – irrespective of time required </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(up to a maximum of 40 minutes).</a:t>
            </a:r>
            <a:endParaRPr lang="en-GB" sz="900" dirty="0">
              <a:latin typeface="Arial" panose="020B0604020202020204" pitchFamily="34" charset="0"/>
              <a:ea typeface="Times New Roman" panose="02020603050405020304" pitchFamily="18" charset="0"/>
              <a:cs typeface="Times New Roman" panose="02020603050405020304" pitchFamily="18" charset="0"/>
            </a:endParaRPr>
          </a:p>
          <a:p>
            <a:pPr indent="457200"/>
            <a:r>
              <a:rPr lang="en-GB" sz="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Definition: </a:t>
            </a:r>
            <a:r>
              <a:rPr lang="en-GB"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Fair wear &amp; tear</a:t>
            </a:r>
            <a:r>
              <a:rPr lang="en-GB"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900" dirty="0">
              <a:latin typeface="Arial" panose="020B0604020202020204" pitchFamily="34" charset="0"/>
              <a:ea typeface="Times New Roman" panose="02020603050405020304" pitchFamily="18" charset="0"/>
              <a:cs typeface="Times New Roman" panose="02020603050405020304" pitchFamily="18" charset="0"/>
            </a:endParaRPr>
          </a:p>
          <a:p>
            <a:pPr marL="457200"/>
            <a:r>
              <a:rPr lang="en-GB"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isolated and accidental tear, broken zips or fasteners should all be considered to be “fair wear &amp; tear” - unless the damage is repetitive, or careless. </a:t>
            </a:r>
            <a:endPar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900" dirty="0">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mj-lt"/>
              <a:buAutoNum type="arabicPeriod"/>
              <a:tabLst>
                <a:tab pos="457200" algn="l"/>
              </a:tabLst>
            </a:pPr>
            <a:r>
              <a:rPr lang="en-GB" sz="900" dirty="0">
                <a:latin typeface="Arial" panose="020B0604020202020204" pitchFamily="34" charset="0"/>
                <a:ea typeface="Times New Roman" panose="02020603050405020304" pitchFamily="18" charset="0"/>
                <a:cs typeface="Times New Roman" panose="02020603050405020304" pitchFamily="18" charset="0"/>
              </a:rPr>
              <a:t>Chemical Resistant garments will be re-proofed during each of 4 consecutive weeks in February and November 2002 (and June 2003 etc). It is the Branch Managers’ responsibility to ensure that the garments are identified and sent to the Plant in the appropriate packaging.  It is the Plant Managers’ responsibility to ensure that the re-proofing process is carried out.   </a:t>
            </a:r>
          </a:p>
          <a:p>
            <a:r>
              <a:rPr lang="en-GB" sz="900" dirty="0">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mj-lt"/>
              <a:buAutoNum type="arabicPeriod"/>
              <a:tabLst>
                <a:tab pos="457200" algn="l"/>
              </a:tabLst>
            </a:pPr>
            <a:r>
              <a:rPr lang="en-GB" sz="900" dirty="0">
                <a:latin typeface="Arial" panose="020B0604020202020204" pitchFamily="34" charset="0"/>
                <a:ea typeface="Times New Roman" panose="02020603050405020304" pitchFamily="18" charset="0"/>
                <a:cs typeface="Times New Roman" panose="02020603050405020304" pitchFamily="18" charset="0"/>
              </a:rPr>
              <a:t>With effect from 1</a:t>
            </a:r>
            <a:r>
              <a:rPr lang="en-GB" sz="900" baseline="30000" dirty="0">
                <a:latin typeface="Arial" panose="020B0604020202020204" pitchFamily="34" charset="0"/>
                <a:ea typeface="Times New Roman" panose="02020603050405020304" pitchFamily="18" charset="0"/>
                <a:cs typeface="Times New Roman" panose="02020603050405020304" pitchFamily="18" charset="0"/>
              </a:rPr>
              <a:t>st</a:t>
            </a:r>
            <a:r>
              <a:rPr lang="en-GB" sz="900" dirty="0">
                <a:latin typeface="Arial" panose="020B0604020202020204" pitchFamily="34" charset="0"/>
                <a:ea typeface="Times New Roman" panose="02020603050405020304" pitchFamily="18" charset="0"/>
                <a:cs typeface="Times New Roman" panose="02020603050405020304" pitchFamily="18" charset="0"/>
              </a:rPr>
              <a:t> April 2002, regular independent checks on each Branches quality of PPE stock in circulation will be made - and reports sent to the Executive on a monthly basis.</a:t>
            </a:r>
          </a:p>
          <a:p>
            <a:pPr marL="457200"/>
            <a:r>
              <a:rPr lang="en-GB"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a:r>
              <a:rPr lang="en-GB"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a:r>
              <a:rPr lang="en-GB" sz="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Please sign and return a photocopy of this page to the Health &amp; Safety Manager, Eastcote, to confirm that you have understood and begun to implement this procedure.</a:t>
            </a:r>
            <a:endPar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a:r>
              <a:rPr lang="en-GB" sz="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a:r>
              <a:rPr lang="en-GB" sz="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a:r>
              <a:rPr lang="en-GB" sz="9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Signed…………………………………………..       Branch/Plant…………………………</a:t>
            </a:r>
            <a:endPar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a:r>
              <a:rPr lang="en-GB" sz="9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Date……………………………………………..</a:t>
            </a:r>
            <a:endPar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72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D53119-5B4D-C448-880F-D37CD5E95212}"/>
              </a:ext>
            </a:extLst>
          </p:cNvPr>
          <p:cNvSpPr>
            <a:spLocks noGrp="1"/>
          </p:cNvSpPr>
          <p:nvPr>
            <p:ph type="sldNum" sz="quarter" idx="12"/>
          </p:nvPr>
        </p:nvSpPr>
        <p:spPr/>
        <p:txBody>
          <a:bodyPr/>
          <a:lstStyle/>
          <a:p>
            <a:pPr>
              <a:defRPr/>
            </a:pPr>
            <a:fld id="{9EF554F4-07A5-48D0-B9DD-265890475894}" type="slidenum">
              <a:rPr lang="en-GB" smtClean="0"/>
              <a:pPr>
                <a:defRPr/>
              </a:pPr>
              <a:t>8</a:t>
            </a:fld>
            <a:endParaRPr lang="en-GB"/>
          </a:p>
        </p:txBody>
      </p:sp>
      <p:sp>
        <p:nvSpPr>
          <p:cNvPr id="3" name="Text Box 3">
            <a:extLst>
              <a:ext uri="{FF2B5EF4-FFF2-40B4-BE49-F238E27FC236}">
                <a16:creationId xmlns:a16="http://schemas.microsoft.com/office/drawing/2014/main" id="{51393EDD-D912-A144-85CE-91AC34DC783C}"/>
              </a:ext>
            </a:extLst>
          </p:cNvPr>
          <p:cNvSpPr txBox="1">
            <a:spLocks noChangeArrowheads="1"/>
          </p:cNvSpPr>
          <p:nvPr/>
        </p:nvSpPr>
        <p:spPr bwMode="auto">
          <a:xfrm>
            <a:off x="3496387" y="2092873"/>
            <a:ext cx="5794758" cy="41555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SPECIAL INSTRUCTIONS:</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The intended size of a garment must not be changed as a result of any repairs.</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The wearers safety must never be compromised.</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The correct type and colour of material must always be used.</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Patches must always be of the newest, strongest available material.</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All repairs must aim to appear as reasonable in terms of Customer perception,</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or safety.</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Garments should reasonably fit the wearer.  For PPE garments, this is a safety</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issue and is a legal requirement.  Therefore it may be necessary to shorten or lengthen sleeves and/or leg lengths from time to time.</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Darning must not be applied over other darns.</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The correct type of thread must always be used.</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Polyfil 75s (which was Epic 80) must be used for all repairs, </a:t>
            </a:r>
            <a:r>
              <a:rPr kumimoji="0" lang="en-US" altLang="en-US" sz="900" b="1"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except</a:t>
            </a: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 Flame</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Retardant repairs that involve exposed thread (darning or top-stitching) on the</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front of garments exposed to high risk of excessive heat or flame.</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When darning or top-stitching the front of Flame Retardant garments, Coats</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Firefly (Nomex thread) must be used.  Flame-Retardant includes garments made</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from Proban Cotton, Proban Cotton Rich (e.g. Flamemaster), Vinex, Zirpro Wool,</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MM1, or MM2.  </a:t>
            </a:r>
            <a:r>
              <a:rPr kumimoji="0" lang="en-US" altLang="en-US" sz="8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(Other fabrics or brand names may be used in future.  If in doubt, please refer to Technical Department, or Procurement Department, for information).</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Any garment which is considered to be beyond repair – or not “fit for purpose” – </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should be referred to the Supervisor, or Manager, responsible for the garment</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repair process.  </a:t>
            </a:r>
            <a:r>
              <a:rPr kumimoji="0" lang="en-US" altLang="en-US" sz="900" b="1"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PPE garments that are not “fit for purpose” should be</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withdrawn from service immediately a replacement is available.</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900" b="1" i="0" u="none" strike="noStrike" cap="none" normalizeH="0" baseline="0">
              <a:ln>
                <a:noFill/>
              </a:ln>
              <a:solidFill>
                <a:schemeClr val="tx1"/>
              </a:solidFill>
              <a:effectLst/>
              <a:latin typeface="Comic Sans MS" panose="030F0902030302020204" pitchFamily="66"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mic Sans MS" panose="030F0902030302020204" pitchFamily="66" charset="0"/>
              </a:rPr>
              <a:t>NB	     Any garment made from Polyester/cotton, or Cotton Rich, that shows signs</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	     of damage from Weld spatter – must be brought to the attention of the </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	     Customer for replacing with Flame-Retardant (PPE) garments.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460BB5C0-8FD8-714F-996B-23F1F27C87CD}"/>
              </a:ext>
            </a:extLst>
          </p:cNvPr>
          <p:cNvSpPr txBox="1">
            <a:spLocks noChangeArrowheads="1"/>
          </p:cNvSpPr>
          <p:nvPr/>
        </p:nvSpPr>
        <p:spPr bwMode="auto">
          <a:xfrm>
            <a:off x="3496387" y="368571"/>
            <a:ext cx="5794758" cy="482058"/>
          </a:xfrm>
          <a:prstGeom prst="rect">
            <a:avLst/>
          </a:prstGeom>
          <a:solidFill>
            <a:srgbClr val="FFFFFF"/>
          </a:solidFill>
          <a:ln w="9525">
            <a:solidFill>
              <a:srgbClr val="000000"/>
            </a:solidFill>
            <a:miter lim="800000"/>
            <a:headEnd/>
            <a:tailEnd/>
          </a:ln>
        </p:spPr>
        <p:txBody>
          <a:bodyPr vert="horz" wrap="square" lIns="91440" tIns="12600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PRODUCT TYPE:				ALL GARMENTS</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This repair Standard replaces Issue B (Dec. 1998) and must be implemented immediately</a:t>
            </a:r>
            <a:r>
              <a:rPr kumimoji="0" lang="en-US" altLang="en-US" sz="9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a:t>
            </a:r>
            <a:r>
              <a:rPr kumimoji="0" lang="en-US" altLang="en-US" sz="8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  The procedures and</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standard of repairs being carried out will be audited as part of Health &amp; Safety reviews.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1">
            <a:extLst>
              <a:ext uri="{FF2B5EF4-FFF2-40B4-BE49-F238E27FC236}">
                <a16:creationId xmlns:a16="http://schemas.microsoft.com/office/drawing/2014/main" id="{76AC622F-759E-6A42-B5CD-FF6F9591C319}"/>
              </a:ext>
            </a:extLst>
          </p:cNvPr>
          <p:cNvSpPr txBox="1">
            <a:spLocks noChangeArrowheads="1"/>
          </p:cNvSpPr>
          <p:nvPr/>
        </p:nvSpPr>
        <p:spPr bwMode="auto">
          <a:xfrm>
            <a:off x="3496387" y="1347360"/>
            <a:ext cx="5794758" cy="576033"/>
          </a:xfrm>
          <a:prstGeom prst="rect">
            <a:avLst/>
          </a:prstGeom>
          <a:solidFill>
            <a:srgbClr val="FFFFFF"/>
          </a:solidFill>
          <a:ln w="9525">
            <a:solidFill>
              <a:srgbClr val="000000"/>
            </a:solidFill>
            <a:miter lim="800000"/>
            <a:headEnd/>
            <a:tailEnd/>
          </a:ln>
        </p:spPr>
        <p:txBody>
          <a:bodyPr vert="horz" wrap="square" lIns="91440" tIns="14400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REPAIR STANDARD FOR:	ALL REPAIRS or ALTERATIONS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28BFEDC5-3A2A-2145-9993-5929E2E380CC}"/>
              </a:ext>
            </a:extLst>
          </p:cNvPr>
          <p:cNvSpPr>
            <a:spLocks noChangeArrowheads="1"/>
          </p:cNvSpPr>
          <p:nvPr/>
        </p:nvSpPr>
        <p:spPr bwMode="auto">
          <a:xfrm>
            <a:off x="3363310" y="74361"/>
            <a:ext cx="12877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omic Sans MS" panose="030F0902030302020204" pitchFamily="66" charset="0"/>
              </a:rPr>
              <a:t>Repair Standard for Workwear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8">
            <a:extLst>
              <a:ext uri="{FF2B5EF4-FFF2-40B4-BE49-F238E27FC236}">
                <a16:creationId xmlns:a16="http://schemas.microsoft.com/office/drawing/2014/main" id="{66D53432-333C-ED49-ADBD-FC7667F97F34}"/>
              </a:ext>
            </a:extLst>
          </p:cNvPr>
          <p:cNvSpPr>
            <a:spLocks noChangeArrowheads="1"/>
          </p:cNvSpPr>
          <p:nvPr/>
        </p:nvSpPr>
        <p:spPr bwMode="auto">
          <a:xfrm>
            <a:off x="3516745" y="5527228"/>
            <a:ext cx="1272380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                                 </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Comic Sans MS" panose="030F0902030302020204" pitchFamily="66" charset="0"/>
                <a:ea typeface="Times New Roman" panose="02020603050405020304" pitchFamily="18" charset="0"/>
                <a:cs typeface="Times New Roman" panose="02020603050405020304" pitchFamily="18" charset="0"/>
              </a:rPr>
              <a:t>A copy of this page must be displayed at all times wherever Repairs or Alterations are carried 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016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247839-5637-2549-945D-57C6C7E7F577}"/>
              </a:ext>
            </a:extLst>
          </p:cNvPr>
          <p:cNvSpPr>
            <a:spLocks noGrp="1"/>
          </p:cNvSpPr>
          <p:nvPr>
            <p:ph type="sldNum" sz="quarter" idx="12"/>
          </p:nvPr>
        </p:nvSpPr>
        <p:spPr/>
        <p:txBody>
          <a:bodyPr/>
          <a:lstStyle/>
          <a:p>
            <a:pPr>
              <a:defRPr/>
            </a:pPr>
            <a:fld id="{9EF554F4-07A5-48D0-B9DD-265890475894}" type="slidenum">
              <a:rPr lang="en-GB" smtClean="0"/>
              <a:pPr>
                <a:defRPr/>
              </a:pPr>
              <a:t>9</a:t>
            </a:fld>
            <a:endParaRPr lang="en-GB"/>
          </a:p>
        </p:txBody>
      </p:sp>
      <p:pic>
        <p:nvPicPr>
          <p:cNvPr id="4" name="Picture 3">
            <a:extLst>
              <a:ext uri="{FF2B5EF4-FFF2-40B4-BE49-F238E27FC236}">
                <a16:creationId xmlns:a16="http://schemas.microsoft.com/office/drawing/2014/main" id="{5A849698-DAAD-8142-8B17-8421FDF5B9DF}"/>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673142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1">
      <a:dk1>
        <a:sysClr val="windowText" lastClr="000000"/>
      </a:dk1>
      <a:lt1>
        <a:sysClr val="window" lastClr="FFFFFF"/>
      </a:lt1>
      <a:dk2>
        <a:srgbClr val="373545"/>
      </a:dk2>
      <a:lt2>
        <a:srgbClr val="CEDBE6"/>
      </a:lt2>
      <a:accent1>
        <a:srgbClr val="005258"/>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3060</Words>
  <Application>Microsoft Macintosh PowerPoint</Application>
  <PresentationFormat>Widescreen</PresentationFormat>
  <Paragraphs>967</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Comic Sans MS</vt:lpstr>
      <vt:lpstr>Corbel</vt:lpstr>
      <vt:lpstr>Symbol</vt:lpstr>
      <vt:lpstr>Times New Roman</vt:lpstr>
      <vt:lpstr>Parallax</vt:lpstr>
      <vt:lpstr> PPE Workwear Why and How to Manage Quality  </vt:lpstr>
      <vt:lpstr>PPE Regulation – a reality check</vt:lpstr>
      <vt:lpstr>PowerPoint Presentation</vt:lpstr>
      <vt:lpstr>Typical PPE Classifications</vt:lpstr>
      <vt:lpstr>Professional Service</vt:lpstr>
      <vt:lpstr>Specialist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the Circle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PPE Workwear Why and How to Manage Quality  </dc:title>
  <dc:creator>Richard Newton</dc:creator>
  <cp:lastModifiedBy>Richard Newton</cp:lastModifiedBy>
  <cp:revision>1</cp:revision>
  <dcterms:created xsi:type="dcterms:W3CDTF">2021-04-21T12:32:21Z</dcterms:created>
  <dcterms:modified xsi:type="dcterms:W3CDTF">2021-04-21T16:51:15Z</dcterms:modified>
</cp:coreProperties>
</file>